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7"/>
  </p:notes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1F0"/>
    <a:srgbClr val="D8B155"/>
    <a:srgbClr val="FCAF17"/>
    <a:srgbClr val="151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B7FE0-0F36-2A2F-20B5-135A78C4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dirty="0"/>
              <a:t>Idegen Nyelvi Kritériumok az Óbudai Egyetemen 2023/2024</a:t>
            </a:r>
            <a:br>
              <a:rPr lang="en-RO" dirty="0"/>
            </a:br>
            <a:br>
              <a:rPr lang="en-RO" dirty="0"/>
            </a:br>
            <a:br>
              <a:rPr lang="en-RO" dirty="0"/>
            </a:br>
            <a:br>
              <a:rPr lang="en-RO" dirty="0"/>
            </a:br>
            <a:r>
              <a:rPr lang="en-RO" dirty="0"/>
              <a:t>Prof. Dr. Maior E</a:t>
            </a:r>
            <a:r>
              <a:rPr lang="en-GB" dirty="0"/>
              <a:t>n</a:t>
            </a:r>
            <a:r>
              <a:rPr lang="en-RO" dirty="0"/>
              <a:t>ikő</a:t>
            </a: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487702F-3E49-7F34-46BE-74F99F6FB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23"/>
    </mc:Choice>
    <mc:Fallback>
      <p:transition spd="slow" advTm="2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Tudományos kutatómunka, tudományos cikk megjelenése esetén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524000" y="2307167"/>
            <a:ext cx="10082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</a:rPr>
              <a:t>Amennyiben az egyetemi hallgató témavezetője vezetésével hazai magyar konferenciára, illetve hazai vagy külföldi nemzetközi konferenciára angol nyelven írott konferencia cikket ír – bizonyíthatóan ő írja – és a nemzetközi konferencián a hallgató részt is vesz és tudományos publikációját angol nyelven ő maga adja elő, prezentálja.</a:t>
            </a:r>
          </a:p>
          <a:p>
            <a:pPr algn="just"/>
            <a:r>
              <a:rPr lang="hu-HU" sz="2400" dirty="0">
                <a:solidFill>
                  <a:schemeClr val="bg1"/>
                </a:solidFill>
              </a:rPr>
              <a:t>Amennyiben egyetemi hallgató témavezetője vezetése mellett nemzetközi tudományos folyóiratba angol nyelvű folyóirat cikket ír, és jelentet meg úgy, hogy azt a cikket bizonyítottan ő írta és a cikk anyagát az egyetemen hallgatóság előtt prezentálja.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6C48C39A-0543-32C0-92A0-6CDBB1B36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88"/>
    </mc:Choice>
    <mc:Fallback>
      <p:transition spd="slow" advTm="31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Nemzetközi hallgatói szervezetben betöltött tisztség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332088" y="3350441"/>
            <a:ext cx="1027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</a:rPr>
              <a:t>Bármilyen nemzetközi hallgatói szervezetben betöltött olyan tisztség, amely rendszeres angol nyelvű – vagy más magyartól eltérő idegen nyelvű – rendszeres kommunikációt követel meg a szervezet tagjaival vagy a szervezetből kifelé.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AA588FCC-5972-14C5-3CB3-D2361F740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76"/>
    </mc:Choice>
    <mc:Fallback>
      <p:transition spd="slow" advTm="19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F1B3A-91E8-9B92-5E47-87BC8F47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RO" sz="4800" dirty="0"/>
              <a:t>Köszönöm a figyelmet!</a:t>
            </a:r>
            <a:br>
              <a:rPr lang="en-RO" sz="4800" dirty="0"/>
            </a:br>
            <a:br>
              <a:rPr lang="en-RO" sz="4800" dirty="0"/>
            </a:br>
            <a:r>
              <a:rPr lang="en-GB" sz="4800" dirty="0"/>
              <a:t>m</a:t>
            </a:r>
            <a:r>
              <a:rPr lang="en-RO" sz="4800" dirty="0"/>
              <a:t>aior.eniko@uni-obuda.hu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B36F2AF4-0B56-7B38-C188-CBD22EE8D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4"/>
    </mc:Choice>
    <mc:Fallback>
      <p:transition spd="slow" advTm="1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Idegen nyelvi kritériumok változása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43467" y="1794933"/>
            <a:ext cx="10792177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2023/2024. I. félévtől: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A nyelvvizsga nem kritérium az oklevél megszerzéséhez!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fókusz a nyelvismeret és a szaknyelvi tudásra került át.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Felsőoktatási Intézmények belső feltételrendszert állíthat fel.</a:t>
            </a: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54241BF0-4DE6-D9EB-DD11-BD8DCC139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51"/>
    </mc:Choice>
    <mc:Fallback>
      <p:transition spd="slow" advTm="2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Új Nyelvi Kritériumok teljesítése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09600" y="2968978"/>
            <a:ext cx="224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Egyetemi évek megkezdése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2201333" y="3251200"/>
            <a:ext cx="1128889" cy="11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499556" y="2968978"/>
            <a:ext cx="216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Szaknyelvi órák teljesítése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310490" y="2916744"/>
            <a:ext cx="232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Belső szaknyelvi alkalmassági „vizsga”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5102578" y="3239910"/>
            <a:ext cx="1128889" cy="11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8483088" y="3228619"/>
            <a:ext cx="1128889" cy="112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9685868" y="2905453"/>
            <a:ext cx="189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Nyelvi kritérium sikeres teljesítése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09600" y="4983286"/>
            <a:ext cx="4346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FONTOS!</a:t>
            </a:r>
          </a:p>
          <a:p>
            <a:endParaRPr lang="hu-HU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chemeClr val="bg1"/>
                </a:solidFill>
              </a:rPr>
              <a:t>Nincs általános nyelvoktatás</a:t>
            </a: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chemeClr val="bg1"/>
                </a:solidFill>
              </a:rPr>
              <a:t>Kizárólag az adott szakma szaknyelvének elsajátításán van a hangsúly!</a:t>
            </a:r>
          </a:p>
        </p:txBody>
      </p:sp>
      <p:sp>
        <p:nvSpPr>
          <p:cNvPr id="17" name="Tekercs vízszintesen 16"/>
          <p:cNvSpPr/>
          <p:nvPr/>
        </p:nvSpPr>
        <p:spPr>
          <a:xfrm>
            <a:off x="451046" y="2865979"/>
            <a:ext cx="1710775" cy="852327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kercs vízszintesen 17"/>
          <p:cNvSpPr/>
          <p:nvPr/>
        </p:nvSpPr>
        <p:spPr>
          <a:xfrm>
            <a:off x="9611977" y="2762982"/>
            <a:ext cx="2309090" cy="852327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19" y="3025897"/>
            <a:ext cx="326496" cy="326496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5609E29C-4CCA-0938-F3A7-CB60636EC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96"/>
    </mc:Choice>
    <mc:Fallback>
      <p:transition spd="slow" advTm="27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teljesítési módok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71375" y="3204362"/>
            <a:ext cx="185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Egyetemi évek megkezdése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99465" y="1823908"/>
            <a:ext cx="18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Külföldi szakmai gyakorlat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07998" y="2543533"/>
            <a:ext cx="199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Külföldi Egyetemen szerzett kredit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133113" y="5890355"/>
            <a:ext cx="322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Nemzetközi Hallgatói szervezetben betöltött tisztség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37377" y="4452965"/>
            <a:ext cx="160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Idegen nyelvű TDK dolgozat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199465" y="1105357"/>
            <a:ext cx="309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Mobilitási programban szerzett kredit vagy szakmai gyakorlat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179198" y="3262084"/>
            <a:ext cx="303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Tudományos kutatómunka, tudományos cikk megjelenése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674578" y="3196328"/>
            <a:ext cx="209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Nyelvi kritérium sikeres teljesítése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137377" y="5171660"/>
            <a:ext cx="229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Nemzetközi versenyen való részvétel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179198" y="3980635"/>
            <a:ext cx="130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Nyelvvizsga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9" idx="1"/>
          </p:cNvCxnSpPr>
          <p:nvPr/>
        </p:nvCxnSpPr>
        <p:spPr>
          <a:xfrm>
            <a:off x="2043289" y="3554472"/>
            <a:ext cx="213590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zögletes összekötő 16"/>
          <p:cNvCxnSpPr>
            <a:endCxn id="12" idx="1"/>
          </p:cNvCxnSpPr>
          <p:nvPr/>
        </p:nvCxnSpPr>
        <p:spPr>
          <a:xfrm>
            <a:off x="3081867" y="3554472"/>
            <a:ext cx="1097331" cy="595440"/>
          </a:xfrm>
          <a:prstGeom prst="bentConnector3">
            <a:avLst>
              <a:gd name="adj1" fmla="val 40741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endCxn id="5" idx="1"/>
          </p:cNvCxnSpPr>
          <p:nvPr/>
        </p:nvCxnSpPr>
        <p:spPr>
          <a:xfrm rot="5400000" flipH="1" flipV="1">
            <a:off x="3514255" y="2860732"/>
            <a:ext cx="718554" cy="66893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zögletes összekötő 33"/>
          <p:cNvCxnSpPr>
            <a:endCxn id="4" idx="1"/>
          </p:cNvCxnSpPr>
          <p:nvPr/>
        </p:nvCxnSpPr>
        <p:spPr>
          <a:xfrm rot="5400000" flipH="1" flipV="1">
            <a:off x="3509490" y="2145873"/>
            <a:ext cx="719551" cy="66039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zögletes összekötő 37"/>
          <p:cNvCxnSpPr>
            <a:endCxn id="8" idx="1"/>
          </p:cNvCxnSpPr>
          <p:nvPr/>
        </p:nvCxnSpPr>
        <p:spPr>
          <a:xfrm rot="5400000" flipH="1" flipV="1">
            <a:off x="3510240" y="1426572"/>
            <a:ext cx="718051" cy="660399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zögletes összekötő 41"/>
          <p:cNvCxnSpPr>
            <a:endCxn id="7" idx="1"/>
          </p:cNvCxnSpPr>
          <p:nvPr/>
        </p:nvCxnSpPr>
        <p:spPr>
          <a:xfrm>
            <a:off x="3539066" y="4149912"/>
            <a:ext cx="598311" cy="595441"/>
          </a:xfrm>
          <a:prstGeom prst="bentConnector3">
            <a:avLst>
              <a:gd name="adj1" fmla="val -943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zögletes összekötő 45"/>
          <p:cNvCxnSpPr>
            <a:endCxn id="11" idx="1"/>
          </p:cNvCxnSpPr>
          <p:nvPr/>
        </p:nvCxnSpPr>
        <p:spPr>
          <a:xfrm rot="16200000" flipH="1">
            <a:off x="3484206" y="4810877"/>
            <a:ext cx="708030" cy="59831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zögletes összekötő 49"/>
          <p:cNvCxnSpPr>
            <a:endCxn id="6" idx="1"/>
          </p:cNvCxnSpPr>
          <p:nvPr/>
        </p:nvCxnSpPr>
        <p:spPr>
          <a:xfrm rot="16200000" flipH="1">
            <a:off x="3482074" y="5531704"/>
            <a:ext cx="708030" cy="594047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>
            <a:off x="6911624" y="3546816"/>
            <a:ext cx="245815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>
            <a:off x="7358972" y="3558591"/>
            <a:ext cx="2824" cy="26298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 flipH="1">
            <a:off x="7358972" y="1397746"/>
            <a:ext cx="2824" cy="2202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>
            <a:off x="6911624" y="1397746"/>
            <a:ext cx="4501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>
            <a:off x="5746043" y="2115797"/>
            <a:ext cx="1615753" cy="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>
            <a:off x="6050843" y="2835921"/>
            <a:ext cx="13109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>
            <a:off x="5286022" y="4149912"/>
            <a:ext cx="20757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>
            <a:off x="5480184" y="4745352"/>
            <a:ext cx="1878788" cy="10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>
            <a:off x="6200487" y="5464047"/>
            <a:ext cx="1161309" cy="10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>
            <a:endCxn id="6" idx="3"/>
          </p:cNvCxnSpPr>
          <p:nvPr/>
        </p:nvCxnSpPr>
        <p:spPr>
          <a:xfrm>
            <a:off x="7136710" y="6182742"/>
            <a:ext cx="2222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ercs vízszintesen 94"/>
          <p:cNvSpPr/>
          <p:nvPr/>
        </p:nvSpPr>
        <p:spPr>
          <a:xfrm>
            <a:off x="322667" y="3128308"/>
            <a:ext cx="1710775" cy="852327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Tekercs vízszintesen 95"/>
          <p:cNvSpPr/>
          <p:nvPr/>
        </p:nvSpPr>
        <p:spPr>
          <a:xfrm>
            <a:off x="9505849" y="3088392"/>
            <a:ext cx="2449084" cy="852327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019" y="3351307"/>
            <a:ext cx="326496" cy="326496"/>
          </a:xfrm>
          <a:prstGeom prst="rect">
            <a:avLst/>
          </a:prstGeom>
        </p:spPr>
      </p:pic>
      <p:pic>
        <p:nvPicPr>
          <p:cNvPr id="16" name="Audio 15">
            <a:extLst>
              <a:ext uri="{FF2B5EF4-FFF2-40B4-BE49-F238E27FC236}">
                <a16:creationId xmlns:a16="http://schemas.microsoft.com/office/drawing/2014/main" id="{F89622AE-26FE-2FFC-3E03-33FF34473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5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05"/>
    </mc:Choice>
    <mc:Fallback>
      <p:transition spd="slow" advTm="4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Mobilitási programban szerzett kredit vagy szakmai gyakorlat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32178" y="3160889"/>
            <a:ext cx="10713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</a:rPr>
              <a:t>Automatikusan elfogadjuk szaknyelvi kompetenciaként a külföldi felsőoktatási intézményben, idegen nyelven tanult tárgy/tárgyak és idegen nyelven elvégzett számonkérések eredményeként szerzett tantárgyi érdemjegyeket és krediteket, elvégzett féléve(</a:t>
            </a:r>
            <a:r>
              <a:rPr lang="hu-HU" sz="2400" dirty="0" err="1">
                <a:solidFill>
                  <a:schemeClr val="bg1"/>
                </a:solidFill>
              </a:rPr>
              <a:t>ke</a:t>
            </a:r>
            <a:r>
              <a:rPr lang="hu-HU" sz="2400" dirty="0">
                <a:solidFill>
                  <a:schemeClr val="bg1"/>
                </a:solidFill>
              </a:rPr>
              <a:t>)t.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DAE82675-6F29-9FCB-2877-F28E75093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86"/>
    </mc:Choice>
    <mc:Fallback>
      <p:transition spd="slow" advTm="19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Külföldi egyetemen szerzett kredit</a:t>
            </a:r>
          </a:p>
        </p:txBody>
      </p:sp>
      <p:sp>
        <p:nvSpPr>
          <p:cNvPr id="4" name="Téglalap 3"/>
          <p:cNvSpPr/>
          <p:nvPr/>
        </p:nvSpPr>
        <p:spPr>
          <a:xfrm>
            <a:off x="1648178" y="3032036"/>
            <a:ext cx="9958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</a:rPr>
              <a:t>Külföldön (értelemszerűen idegennyelven folyó képzéseken) folytatott felsőoktatási tanulmányok során az egyes tantárgyakban megszerzett érdemjegyek és azokhoz tartozó, szerzett kreditek bizonyos kreditmennyiségtől vagy felett.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8764FA4E-10BA-EC7A-04B4-81875570A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3"/>
    </mc:Choice>
    <mc:Fallback>
      <p:transition spd="slow" advTm="7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Külföldi szakmai gyakorlat</a:t>
            </a:r>
          </a:p>
        </p:txBody>
      </p:sp>
      <p:sp>
        <p:nvSpPr>
          <p:cNvPr id="3" name="Téglalap 2"/>
          <p:cNvSpPr/>
          <p:nvPr/>
        </p:nvSpPr>
        <p:spPr>
          <a:xfrm>
            <a:off x="530578" y="3326984"/>
            <a:ext cx="1107614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chemeClr val="bg1"/>
                </a:solidFill>
              </a:rPr>
              <a:t>Külföldön, a magyartól eltérő idegen nyelven folyó rendszeres szakmai kommunikációval zajló szakmai gyakorlat (minimum 4 hét).</a:t>
            </a:r>
            <a:endParaRPr lang="hu-H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FCA3A16D-3DDC-FB35-8D80-A6A286879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0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0"/>
    </mc:Choice>
    <mc:Fallback>
      <p:transition spd="slow" advTm="9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Idegen nyelvű TDK dolgozat beadása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978" y="3343263"/>
            <a:ext cx="1117774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egy egyetemi hallgató a TDK dolgozatát magyartól eltérő élő idegen nyelven írja meg, és ezt követően az intézményi TDK Konferencián a dolgozatát idegen nyelven elő is adja.</a:t>
            </a:r>
            <a:endParaRPr lang="hu-H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8CEFBEF2-BA1B-8EF0-8904-6A6C69E05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1"/>
    </mc:Choice>
    <mc:Fallback>
      <p:transition spd="slow" advTm="1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Nemzetközi versenyen való részvétel</a:t>
            </a:r>
          </a:p>
        </p:txBody>
      </p:sp>
      <p:sp>
        <p:nvSpPr>
          <p:cNvPr id="3" name="Téglalap 2"/>
          <p:cNvSpPr/>
          <p:nvPr/>
        </p:nvSpPr>
        <p:spPr>
          <a:xfrm>
            <a:off x="361244" y="3280818"/>
            <a:ext cx="1124547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egy egyetemi hallgató nemzetközi tanulmányi vagy szakmai versenyen indul el és ott idegen nyelven kommunikál írásban és/vagy szóban.</a:t>
            </a:r>
            <a:endParaRPr lang="hu-H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1644654B-4CA4-DD6A-B159-A758C2FB8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9"/>
    </mc:Choice>
    <mc:Fallback>
      <p:transition spd="slow" advTm="1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434</Words>
  <Application>Microsoft Macintosh PowerPoint</Application>
  <PresentationFormat>Widescreen</PresentationFormat>
  <Paragraphs>43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Idegen Nyelvi Kritériumok az Óbudai Egyetemen 2023/2024    Prof. Dr. Maior Enikő</vt:lpstr>
      <vt:lpstr>Idegen nyelvi kritériumok változása</vt:lpstr>
      <vt:lpstr>Új Nyelvi Kritériumok teljesítése</vt:lpstr>
      <vt:lpstr>Egyéb teljesítési módok</vt:lpstr>
      <vt:lpstr>Mobilitási programban szerzett kredit vagy szakmai gyakorlat </vt:lpstr>
      <vt:lpstr>Külföldi egyetemen szerzett kredit</vt:lpstr>
      <vt:lpstr>Külföldi szakmai gyakorlat</vt:lpstr>
      <vt:lpstr>Idegen nyelvű TDK dolgozat beadása</vt:lpstr>
      <vt:lpstr>Nemzetközi versenyen való részvétel</vt:lpstr>
      <vt:lpstr>Tudományos kutatómunka, tudományos cikk megjelenése esetén</vt:lpstr>
      <vt:lpstr>Nemzetközi hallgatói szervezetben betöltött tisztség</vt:lpstr>
      <vt:lpstr>Köszönöm a figyelmet!  maior.eniko@uni-obuda.hu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Maior Enikő</cp:lastModifiedBy>
  <cp:revision>151</cp:revision>
  <cp:lastPrinted>2019-02-21T16:25:53Z</cp:lastPrinted>
  <dcterms:created xsi:type="dcterms:W3CDTF">2019-01-21T14:36:44Z</dcterms:created>
  <dcterms:modified xsi:type="dcterms:W3CDTF">2023-09-02T06:55:11Z</dcterms:modified>
</cp:coreProperties>
</file>