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00" r:id="rId3"/>
    <p:sldMasterId id="2147483718" r:id="rId4"/>
    <p:sldMasterId id="2147483735" r:id="rId5"/>
    <p:sldMasterId id="2147483752" r:id="rId6"/>
  </p:sldMasterIdLst>
  <p:notesMasterIdLst>
    <p:notesMasterId r:id="rId39"/>
  </p:notesMasterIdLst>
  <p:sldIdLst>
    <p:sldId id="370" r:id="rId7"/>
    <p:sldId id="374" r:id="rId8"/>
    <p:sldId id="431" r:id="rId9"/>
    <p:sldId id="430" r:id="rId10"/>
    <p:sldId id="357" r:id="rId11"/>
    <p:sldId id="358" r:id="rId12"/>
    <p:sldId id="359" r:id="rId13"/>
    <p:sldId id="371" r:id="rId14"/>
    <p:sldId id="342" r:id="rId15"/>
    <p:sldId id="443" r:id="rId16"/>
    <p:sldId id="442" r:id="rId17"/>
    <p:sldId id="426" r:id="rId18"/>
    <p:sldId id="415" r:id="rId19"/>
    <p:sldId id="412" r:id="rId20"/>
    <p:sldId id="416" r:id="rId21"/>
    <p:sldId id="444" r:id="rId22"/>
    <p:sldId id="432" r:id="rId23"/>
    <p:sldId id="433" r:id="rId24"/>
    <p:sldId id="434" r:id="rId25"/>
    <p:sldId id="435" r:id="rId26"/>
    <p:sldId id="423" r:id="rId27"/>
    <p:sldId id="436" r:id="rId28"/>
    <p:sldId id="437" r:id="rId29"/>
    <p:sldId id="438" r:id="rId30"/>
    <p:sldId id="439" r:id="rId31"/>
    <p:sldId id="440" r:id="rId32"/>
    <p:sldId id="425" r:id="rId33"/>
    <p:sldId id="408" r:id="rId34"/>
    <p:sldId id="413" r:id="rId35"/>
    <p:sldId id="414" r:id="rId36"/>
    <p:sldId id="422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D6D6D6"/>
    <a:srgbClr val="0054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ötét stílus 1 – 1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74" y="10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3B66-4A2E-8AC7-2EA50B8C2560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B66-4A2E-8AC7-2EA50B8C2560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6-4A2E-8AC7-2EA50B8C2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216-4D53-864C-90A0D7C0C851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216-4D53-864C-90A0D7C0C85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16-4D53-864C-90A0D7C0C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2B94-4DF4-9378-42D2D361C474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2B94-4DF4-9378-42D2D361C47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4-4DF4-9378-42D2D361C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77F-465F-86F6-417C8A7FC3B6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77F-465F-86F6-417C8A7FC3B6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7F-465F-86F6-417C8A7FC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34760-1C68-4569-8FC8-B8C7FED3512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97520B8-B37E-4157-A27C-7D594538BB5A}">
      <dgm:prSet phldrT="[Szöveg]" custT="1"/>
      <dgm:spPr/>
      <dgm:t>
        <a:bodyPr/>
        <a:lstStyle/>
        <a:p>
          <a:r>
            <a:rPr lang="hu-HU" sz="24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Sportközgazdász</a:t>
          </a:r>
          <a:r>
            <a:rPr lang="hu-HU" sz="24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mesterszak</a:t>
          </a:r>
          <a:endParaRPr lang="en-GB" sz="24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9994E-E627-4EC6-AD39-BEA0838EA241}" type="parTrans" cxnId="{F7736165-1810-4F59-9C1B-6E99B1237028}">
      <dgm:prSet/>
      <dgm:spPr/>
      <dgm:t>
        <a:bodyPr/>
        <a:lstStyle/>
        <a:p>
          <a:endParaRPr lang="en-GB"/>
        </a:p>
      </dgm:t>
    </dgm:pt>
    <dgm:pt modelId="{DEDAFF7F-E010-4E9C-93F7-A7C00BB83566}" type="sibTrans" cxnId="{F7736165-1810-4F59-9C1B-6E99B1237028}">
      <dgm:prSet/>
      <dgm:spPr/>
      <dgm:t>
        <a:bodyPr/>
        <a:lstStyle/>
        <a:p>
          <a:endParaRPr lang="en-GB"/>
        </a:p>
      </dgm:t>
    </dgm:pt>
    <dgm:pt modelId="{3C8C2119-C4D0-4DD8-ABCB-00115841F753}">
      <dgm:prSet phldrT="[Szöveg]" custT="1"/>
      <dgm:spPr/>
      <dgm:t>
        <a:bodyPr/>
        <a:lstStyle/>
        <a:p>
          <a:r>
            <a: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Szakirányú továbbképzések</a:t>
          </a:r>
          <a:endParaRPr lang="en-GB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99275F-E234-436E-94BE-A39FCB4223F9}" type="parTrans" cxnId="{00969FF4-8F52-4DCC-89D2-E0A4CD9F90CA}">
      <dgm:prSet/>
      <dgm:spPr/>
      <dgm:t>
        <a:bodyPr/>
        <a:lstStyle/>
        <a:p>
          <a:endParaRPr lang="en-GB"/>
        </a:p>
      </dgm:t>
    </dgm:pt>
    <dgm:pt modelId="{323267B5-1606-4F61-A725-CD72468C9F26}" type="sibTrans" cxnId="{00969FF4-8F52-4DCC-89D2-E0A4CD9F90CA}">
      <dgm:prSet/>
      <dgm:spPr/>
      <dgm:t>
        <a:bodyPr/>
        <a:lstStyle/>
        <a:p>
          <a:endParaRPr lang="en-GB"/>
        </a:p>
      </dgm:t>
    </dgm:pt>
    <dgm:pt modelId="{737B0CE4-AFCA-4F7A-921C-D78068D8DCE4}">
      <dgm:prSet phldrT="[Szöveg]" custT="1"/>
      <dgm:spPr/>
      <dgm:t>
        <a:bodyPr/>
        <a:lstStyle/>
        <a:p>
          <a:pPr algn="l"/>
          <a:r>
            <a:rPr lang="hu-HU" sz="24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Doktori</a:t>
          </a:r>
          <a:r>
            <a:rPr lang="hu-HU" sz="24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Iskola Innováció és Menedzsment</a:t>
          </a:r>
          <a:endParaRPr lang="en-GB" sz="24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8E35B-AF28-4762-8572-AD190D6F316D}" type="sibTrans" cxnId="{940425BC-8418-48DB-89FD-F9B7512C8451}">
      <dgm:prSet/>
      <dgm:spPr/>
      <dgm:t>
        <a:bodyPr/>
        <a:lstStyle/>
        <a:p>
          <a:endParaRPr lang="en-GB"/>
        </a:p>
      </dgm:t>
    </dgm:pt>
    <dgm:pt modelId="{6D327B7C-9B14-4143-8E06-94CD622F91E2}" type="parTrans" cxnId="{940425BC-8418-48DB-89FD-F9B7512C8451}">
      <dgm:prSet/>
      <dgm:spPr/>
      <dgm:t>
        <a:bodyPr/>
        <a:lstStyle/>
        <a:p>
          <a:endParaRPr lang="en-GB"/>
        </a:p>
      </dgm:t>
    </dgm:pt>
    <dgm:pt modelId="{4857567A-7490-4319-9774-C4691F303FA2}">
      <dgm:prSet custT="1"/>
      <dgm:spPr/>
      <dgm:t>
        <a:bodyPr/>
        <a:lstStyle/>
        <a:p>
          <a:pPr>
            <a:buNone/>
          </a:pPr>
          <a:r>
            <a:rPr lang="hu-HU" sz="24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GM (</a:t>
          </a:r>
          <a:r>
            <a:rPr lang="hu-HU" sz="2400" dirty="0" err="1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SzF</a:t>
          </a:r>
          <a:r>
            <a:rPr lang="hu-HU" sz="24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hu-HU" sz="24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Sportinnováció specializáció</a:t>
          </a:r>
          <a:endParaRPr lang="hu-HU" sz="24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950BDA-279B-4377-B4DF-F378B2FE8296}" type="parTrans" cxnId="{C3834EB5-6592-4ADA-81AC-4B50013EADAC}">
      <dgm:prSet/>
      <dgm:spPr/>
      <dgm:t>
        <a:bodyPr/>
        <a:lstStyle/>
        <a:p>
          <a:endParaRPr lang="hu-HU"/>
        </a:p>
      </dgm:t>
    </dgm:pt>
    <dgm:pt modelId="{1A5E7A70-CD78-411E-85DB-CDFACB6B79CC}" type="sibTrans" cxnId="{C3834EB5-6592-4ADA-81AC-4B50013EADAC}">
      <dgm:prSet/>
      <dgm:spPr/>
      <dgm:t>
        <a:bodyPr/>
        <a:lstStyle/>
        <a:p>
          <a:endParaRPr lang="hu-HU"/>
        </a:p>
      </dgm:t>
    </dgm:pt>
    <dgm:pt modelId="{3209A8A8-8648-4A58-8F4D-F9942DA2BB50}" type="pres">
      <dgm:prSet presAssocID="{66234760-1C68-4569-8FC8-B8C7FED35125}" presName="arrowDiagram" presStyleCnt="0">
        <dgm:presLayoutVars>
          <dgm:chMax val="5"/>
          <dgm:dir/>
          <dgm:resizeHandles val="exact"/>
        </dgm:presLayoutVars>
      </dgm:prSet>
      <dgm:spPr/>
    </dgm:pt>
    <dgm:pt modelId="{076B1625-3482-4C9B-95F7-1132B0221A78}" type="pres">
      <dgm:prSet presAssocID="{66234760-1C68-4569-8FC8-B8C7FED35125}" presName="arrow" presStyleLbl="bgShp" presStyleIdx="0" presStyleCnt="1" custLinFactNeighborY="-6788"/>
      <dgm:spPr/>
    </dgm:pt>
    <dgm:pt modelId="{BA1A20CD-ACB0-400E-B47B-222ABEAFF2B3}" type="pres">
      <dgm:prSet presAssocID="{66234760-1C68-4569-8FC8-B8C7FED35125}" presName="arrowDiagram4" presStyleCnt="0"/>
      <dgm:spPr/>
    </dgm:pt>
    <dgm:pt modelId="{20553B13-D3B2-4128-8482-39B7209CCA2A}" type="pres">
      <dgm:prSet presAssocID="{4857567A-7490-4319-9774-C4691F303FA2}" presName="bullet4a" presStyleLbl="node1" presStyleIdx="0" presStyleCnt="4" custLinFactNeighborX="23530" custLinFactNeighborY="-42353"/>
      <dgm:spPr/>
    </dgm:pt>
    <dgm:pt modelId="{D0488388-7C64-4562-8A6A-2F006C8C01B8}" type="pres">
      <dgm:prSet presAssocID="{4857567A-7490-4319-9774-C4691F303FA2}" presName="textBox4a" presStyleLbl="revTx" presStyleIdx="0" presStyleCnt="4" custScaleX="407234" custScaleY="81808" custLinFactX="50777" custLinFactNeighborX="100000" custLinFactNeighborY="-3143">
        <dgm:presLayoutVars>
          <dgm:bulletEnabled val="1"/>
        </dgm:presLayoutVars>
      </dgm:prSet>
      <dgm:spPr/>
    </dgm:pt>
    <dgm:pt modelId="{C8CFB435-A353-469D-932C-AEA175CB327E}" type="pres">
      <dgm:prSet presAssocID="{B97520B8-B37E-4157-A27C-7D594538BB5A}" presName="bullet4b" presStyleLbl="node1" presStyleIdx="1" presStyleCnt="4" custLinFactX="-57685" custLinFactNeighborX="-100000" custLinFactNeighborY="98400"/>
      <dgm:spPr/>
    </dgm:pt>
    <dgm:pt modelId="{EED626F1-1A96-4F70-BEA6-0223E63ABD41}" type="pres">
      <dgm:prSet presAssocID="{B97520B8-B37E-4157-A27C-7D594538BB5A}" presName="textBox4b" presStyleLbl="revTx" presStyleIdx="1" presStyleCnt="4" custScaleX="291089" custScaleY="33985" custLinFactNeighborX="56172" custLinFactNeighborY="-11467">
        <dgm:presLayoutVars>
          <dgm:bulletEnabled val="1"/>
        </dgm:presLayoutVars>
      </dgm:prSet>
      <dgm:spPr/>
    </dgm:pt>
    <dgm:pt modelId="{FF5413FC-52BA-48D0-8BB6-128D9E2EDDB8}" type="pres">
      <dgm:prSet presAssocID="{737B0CE4-AFCA-4F7A-921C-D78068D8DCE4}" presName="bullet4c" presStyleLbl="node1" presStyleIdx="2" presStyleCnt="4" custLinFactX="-49255" custLinFactNeighborX="-100000" custLinFactNeighborY="50129"/>
      <dgm:spPr/>
    </dgm:pt>
    <dgm:pt modelId="{7C3FD22D-C5B8-49BA-8E51-B46B510F4931}" type="pres">
      <dgm:prSet presAssocID="{737B0CE4-AFCA-4F7A-921C-D78068D8DCE4}" presName="textBox4c" presStyleLbl="revTx" presStyleIdx="2" presStyleCnt="4" custScaleX="372493" custScaleY="20068" custLinFactNeighborX="86606" custLinFactNeighborY="-25127">
        <dgm:presLayoutVars>
          <dgm:bulletEnabled val="1"/>
        </dgm:presLayoutVars>
      </dgm:prSet>
      <dgm:spPr/>
    </dgm:pt>
    <dgm:pt modelId="{851C1794-FFC7-4312-8580-9E220511477B}" type="pres">
      <dgm:prSet presAssocID="{3C8C2119-C4D0-4DD8-ABCB-00115841F753}" presName="bullet4d" presStyleLbl="node1" presStyleIdx="3" presStyleCnt="4" custLinFactNeighborX="680" custLinFactNeighborY="-5365"/>
      <dgm:spPr/>
    </dgm:pt>
    <dgm:pt modelId="{BF369941-D01A-4FDC-B1B4-5B082B1CFF7F}" type="pres">
      <dgm:prSet presAssocID="{3C8C2119-C4D0-4DD8-ABCB-00115841F753}" presName="textBox4d" presStyleLbl="revTx" presStyleIdx="3" presStyleCnt="4" custScaleX="237859" custScaleY="11299" custLinFactNeighborX="41928" custLinFactNeighborY="-36351">
        <dgm:presLayoutVars>
          <dgm:bulletEnabled val="1"/>
        </dgm:presLayoutVars>
      </dgm:prSet>
      <dgm:spPr/>
    </dgm:pt>
  </dgm:ptLst>
  <dgm:cxnLst>
    <dgm:cxn modelId="{F7736165-1810-4F59-9C1B-6E99B1237028}" srcId="{66234760-1C68-4569-8FC8-B8C7FED35125}" destId="{B97520B8-B37E-4157-A27C-7D594538BB5A}" srcOrd="1" destOrd="0" parTransId="{5459994E-E627-4EC6-AD39-BEA0838EA241}" sibTransId="{DEDAFF7F-E010-4E9C-93F7-A7C00BB83566}"/>
    <dgm:cxn modelId="{E644D055-7315-484C-A7D1-297BF90642ED}" type="presOf" srcId="{4857567A-7490-4319-9774-C4691F303FA2}" destId="{D0488388-7C64-4562-8A6A-2F006C8C01B8}" srcOrd="0" destOrd="0" presId="urn:microsoft.com/office/officeart/2005/8/layout/arrow2"/>
    <dgm:cxn modelId="{6F1B8977-EF04-423C-8576-2B59E0B81DDC}" type="presOf" srcId="{66234760-1C68-4569-8FC8-B8C7FED35125}" destId="{3209A8A8-8648-4A58-8F4D-F9942DA2BB50}" srcOrd="0" destOrd="0" presId="urn:microsoft.com/office/officeart/2005/8/layout/arrow2"/>
    <dgm:cxn modelId="{101CE98A-F6A1-4694-8620-EB8D6E9A0F68}" type="presOf" srcId="{737B0CE4-AFCA-4F7A-921C-D78068D8DCE4}" destId="{7C3FD22D-C5B8-49BA-8E51-B46B510F4931}" srcOrd="0" destOrd="0" presId="urn:microsoft.com/office/officeart/2005/8/layout/arrow2"/>
    <dgm:cxn modelId="{C3834EB5-6592-4ADA-81AC-4B50013EADAC}" srcId="{66234760-1C68-4569-8FC8-B8C7FED35125}" destId="{4857567A-7490-4319-9774-C4691F303FA2}" srcOrd="0" destOrd="0" parTransId="{91950BDA-279B-4377-B4DF-F378B2FE8296}" sibTransId="{1A5E7A70-CD78-411E-85DB-CDFACB6B79CC}"/>
    <dgm:cxn modelId="{DCDD53BB-1746-498F-B280-81E1C0CE17F5}" type="presOf" srcId="{B97520B8-B37E-4157-A27C-7D594538BB5A}" destId="{EED626F1-1A96-4F70-BEA6-0223E63ABD41}" srcOrd="0" destOrd="0" presId="urn:microsoft.com/office/officeart/2005/8/layout/arrow2"/>
    <dgm:cxn modelId="{940425BC-8418-48DB-89FD-F9B7512C8451}" srcId="{66234760-1C68-4569-8FC8-B8C7FED35125}" destId="{737B0CE4-AFCA-4F7A-921C-D78068D8DCE4}" srcOrd="2" destOrd="0" parTransId="{6D327B7C-9B14-4143-8E06-94CD622F91E2}" sibTransId="{6BD8E35B-AF28-4762-8572-AD190D6F316D}"/>
    <dgm:cxn modelId="{B21C0BC6-9988-4557-B3FF-1A29D2337B90}" type="presOf" srcId="{3C8C2119-C4D0-4DD8-ABCB-00115841F753}" destId="{BF369941-D01A-4FDC-B1B4-5B082B1CFF7F}" srcOrd="0" destOrd="0" presId="urn:microsoft.com/office/officeart/2005/8/layout/arrow2"/>
    <dgm:cxn modelId="{00969FF4-8F52-4DCC-89D2-E0A4CD9F90CA}" srcId="{66234760-1C68-4569-8FC8-B8C7FED35125}" destId="{3C8C2119-C4D0-4DD8-ABCB-00115841F753}" srcOrd="3" destOrd="0" parTransId="{6A99275F-E234-436E-94BE-A39FCB4223F9}" sibTransId="{323267B5-1606-4F61-A725-CD72468C9F26}"/>
    <dgm:cxn modelId="{3E6AC00D-711E-41AD-B812-AA3AA9C4FEC1}" type="presParOf" srcId="{3209A8A8-8648-4A58-8F4D-F9942DA2BB50}" destId="{076B1625-3482-4C9B-95F7-1132B0221A78}" srcOrd="0" destOrd="0" presId="urn:microsoft.com/office/officeart/2005/8/layout/arrow2"/>
    <dgm:cxn modelId="{42EACAA5-A793-4479-9786-4E2ADAD50618}" type="presParOf" srcId="{3209A8A8-8648-4A58-8F4D-F9942DA2BB50}" destId="{BA1A20CD-ACB0-400E-B47B-222ABEAFF2B3}" srcOrd="1" destOrd="0" presId="urn:microsoft.com/office/officeart/2005/8/layout/arrow2"/>
    <dgm:cxn modelId="{4DCBCE3D-848F-45E7-ABA7-15F2BF23C5DE}" type="presParOf" srcId="{BA1A20CD-ACB0-400E-B47B-222ABEAFF2B3}" destId="{20553B13-D3B2-4128-8482-39B7209CCA2A}" srcOrd="0" destOrd="0" presId="urn:microsoft.com/office/officeart/2005/8/layout/arrow2"/>
    <dgm:cxn modelId="{B55B5BAD-0598-49AE-84A4-45F3C95213ED}" type="presParOf" srcId="{BA1A20CD-ACB0-400E-B47B-222ABEAFF2B3}" destId="{D0488388-7C64-4562-8A6A-2F006C8C01B8}" srcOrd="1" destOrd="0" presId="urn:microsoft.com/office/officeart/2005/8/layout/arrow2"/>
    <dgm:cxn modelId="{EDB9B702-9C10-4943-A64E-4EE638135558}" type="presParOf" srcId="{BA1A20CD-ACB0-400E-B47B-222ABEAFF2B3}" destId="{C8CFB435-A353-469D-932C-AEA175CB327E}" srcOrd="2" destOrd="0" presId="urn:microsoft.com/office/officeart/2005/8/layout/arrow2"/>
    <dgm:cxn modelId="{7FE969AE-5F18-44C5-9616-56D0194EB424}" type="presParOf" srcId="{BA1A20CD-ACB0-400E-B47B-222ABEAFF2B3}" destId="{EED626F1-1A96-4F70-BEA6-0223E63ABD41}" srcOrd="3" destOrd="0" presId="urn:microsoft.com/office/officeart/2005/8/layout/arrow2"/>
    <dgm:cxn modelId="{A9F4B1A4-9122-47D9-9DE2-CA36013AF6E5}" type="presParOf" srcId="{BA1A20CD-ACB0-400E-B47B-222ABEAFF2B3}" destId="{FF5413FC-52BA-48D0-8BB6-128D9E2EDDB8}" srcOrd="4" destOrd="0" presId="urn:microsoft.com/office/officeart/2005/8/layout/arrow2"/>
    <dgm:cxn modelId="{F4DB957B-9D7D-4784-B074-0B31743A699B}" type="presParOf" srcId="{BA1A20CD-ACB0-400E-B47B-222ABEAFF2B3}" destId="{7C3FD22D-C5B8-49BA-8E51-B46B510F4931}" srcOrd="5" destOrd="0" presId="urn:microsoft.com/office/officeart/2005/8/layout/arrow2"/>
    <dgm:cxn modelId="{004FAE44-B42D-41BD-B341-8148909828BE}" type="presParOf" srcId="{BA1A20CD-ACB0-400E-B47B-222ABEAFF2B3}" destId="{851C1794-FFC7-4312-8580-9E220511477B}" srcOrd="6" destOrd="0" presId="urn:microsoft.com/office/officeart/2005/8/layout/arrow2"/>
    <dgm:cxn modelId="{AA00D4E2-6F14-4612-B123-69DE5D87F842}" type="presParOf" srcId="{BA1A20CD-ACB0-400E-B47B-222ABEAFF2B3}" destId="{BF369941-D01A-4FDC-B1B4-5B082B1CFF7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B1625-3482-4C9B-95F7-1132B0221A78}">
      <dsp:nvSpPr>
        <dsp:cNvPr id="0" name=""/>
        <dsp:cNvSpPr/>
      </dsp:nvSpPr>
      <dsp:spPr>
        <a:xfrm>
          <a:off x="1994501" y="0"/>
          <a:ext cx="8285059" cy="517816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53B13-D3B2-4128-8482-39B7209CCA2A}">
      <dsp:nvSpPr>
        <dsp:cNvPr id="0" name=""/>
        <dsp:cNvSpPr/>
      </dsp:nvSpPr>
      <dsp:spPr>
        <a:xfrm>
          <a:off x="2855418" y="3769774"/>
          <a:ext cx="190556" cy="1905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88388-7C64-4562-8A6A-2F006C8C01B8}">
      <dsp:nvSpPr>
        <dsp:cNvPr id="0" name=""/>
        <dsp:cNvSpPr/>
      </dsp:nvSpPr>
      <dsp:spPr>
        <a:xfrm>
          <a:off x="2865622" y="4019124"/>
          <a:ext cx="5769467" cy="100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72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GM (</a:t>
          </a:r>
          <a:r>
            <a:rPr lang="hu-HU" sz="2400" kern="1200" dirty="0" err="1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SzF</a:t>
          </a:r>
          <a:r>
            <a:rPr lang="hu-HU" sz="2400" kern="12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hu-HU" sz="2400" kern="12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Sportinnováció specializáció</a:t>
          </a:r>
          <a:endParaRPr lang="hu-HU" sz="2400" kern="12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5622" y="4019124"/>
        <a:ext cx="5769467" cy="1008203"/>
      </dsp:txXfrm>
    </dsp:sp>
    <dsp:sp modelId="{C8CFB435-A353-469D-932C-AEA175CB327E}">
      <dsp:nvSpPr>
        <dsp:cNvPr id="0" name=""/>
        <dsp:cNvSpPr/>
      </dsp:nvSpPr>
      <dsp:spPr>
        <a:xfrm>
          <a:off x="3634330" y="2972140"/>
          <a:ext cx="331402" cy="3314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626F1-1A96-4F70-BEA6-0223E63ABD41}">
      <dsp:nvSpPr>
        <dsp:cNvPr id="0" name=""/>
        <dsp:cNvSpPr/>
      </dsp:nvSpPr>
      <dsp:spPr>
        <a:xfrm>
          <a:off x="3637576" y="3321480"/>
          <a:ext cx="5064548" cy="80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60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Sportközgazdász</a:t>
          </a:r>
          <a:r>
            <a:rPr lang="hu-HU" sz="2400" kern="12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mesterszak</a:t>
          </a:r>
          <a:endParaRPr lang="en-GB" sz="2400" kern="12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37576" y="3321480"/>
        <a:ext cx="5064548" cy="804227"/>
      </dsp:txXfrm>
    </dsp:sp>
    <dsp:sp modelId="{FF5413FC-52BA-48D0-8BB6-128D9E2EDDB8}">
      <dsp:nvSpPr>
        <dsp:cNvPr id="0" name=""/>
        <dsp:cNvSpPr/>
      </dsp:nvSpPr>
      <dsp:spPr>
        <a:xfrm>
          <a:off x="5220661" y="1978624"/>
          <a:ext cx="439108" cy="439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FD22D-C5B8-49BA-8E51-B46B510F4931}">
      <dsp:nvSpPr>
        <dsp:cNvPr id="0" name=""/>
        <dsp:cNvSpPr/>
      </dsp:nvSpPr>
      <dsp:spPr>
        <a:xfrm>
          <a:off x="5230367" y="2452921"/>
          <a:ext cx="6480865" cy="642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67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Doktori</a:t>
          </a:r>
          <a:r>
            <a:rPr lang="hu-HU" sz="2400" kern="1200" baseline="0" dirty="0">
              <a:solidFill>
                <a:srgbClr val="151F39"/>
              </a:solidFill>
              <a:latin typeface="Arial" panose="020B0604020202020204" pitchFamily="34" charset="0"/>
              <a:cs typeface="Arial" panose="020B0604020202020204" pitchFamily="34" charset="0"/>
            </a:rPr>
            <a:t> Iskola Innováció és Menedzsment</a:t>
          </a:r>
          <a:endParaRPr lang="en-GB" sz="2400" kern="1200" dirty="0">
            <a:solidFill>
              <a:srgbClr val="151F3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0367" y="2452921"/>
        <a:ext cx="6480865" cy="642196"/>
      </dsp:txXfrm>
    </dsp:sp>
    <dsp:sp modelId="{851C1794-FFC7-4312-8580-9E220511477B}">
      <dsp:nvSpPr>
        <dsp:cNvPr id="0" name=""/>
        <dsp:cNvSpPr/>
      </dsp:nvSpPr>
      <dsp:spPr>
        <a:xfrm>
          <a:off x="7752475" y="1139741"/>
          <a:ext cx="588239" cy="5882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69941-D01A-4FDC-B1B4-5B082B1CFF7F}">
      <dsp:nvSpPr>
        <dsp:cNvPr id="0" name=""/>
        <dsp:cNvSpPr/>
      </dsp:nvSpPr>
      <dsp:spPr>
        <a:xfrm>
          <a:off x="7572806" y="1762420"/>
          <a:ext cx="4138419" cy="41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696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Szakirányú továbbképzések</a:t>
          </a:r>
          <a:endParaRPr lang="en-GB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2806" y="1762420"/>
        <a:ext cx="4138419" cy="419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EE929-4B92-BC4C-96F2-719B25B2300A}" type="datetimeFigureOut">
              <a:rPr lang="hu-HU" smtClean="0"/>
              <a:t>2024. 10. 29.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1FAAD-E638-5D46-98A9-AF11A76EA8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42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Robotika: </a:t>
            </a:r>
            <a:r>
              <a:rPr lang="hu-HU" dirty="0" err="1"/>
              <a:t>Fanuc</a:t>
            </a:r>
            <a:r>
              <a:rPr lang="hu-HU" dirty="0"/>
              <a:t> terem</a:t>
            </a:r>
          </a:p>
          <a:p>
            <a:r>
              <a:rPr lang="hu-HU" dirty="0"/>
              <a:t>Szenzor- és </a:t>
            </a:r>
            <a:r>
              <a:rPr lang="hu-HU" dirty="0" err="1"/>
              <a:t>aktuátorok</a:t>
            </a:r>
            <a:r>
              <a:rPr lang="hu-HU" dirty="0"/>
              <a:t>: K26 terem?</a:t>
            </a:r>
          </a:p>
          <a:p>
            <a:r>
              <a:rPr lang="hu-HU" dirty="0"/>
              <a:t>Automatizálás, gyártás: ABB terem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7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Képek:</a:t>
            </a:r>
          </a:p>
          <a:p>
            <a:r>
              <a:rPr lang="hu-HU" dirty="0"/>
              <a:t>C201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0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2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5100846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79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60AF8CF-91F6-47AF-9506-4473DAA9AA6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2612" y="504855"/>
            <a:ext cx="6441943" cy="5959540"/>
          </a:xfrm>
          <a:custGeom>
            <a:avLst/>
            <a:gdLst>
              <a:gd name="connsiteX0" fmla="*/ 3930341 w 6441943"/>
              <a:gd name="connsiteY0" fmla="*/ 5551462 h 5959540"/>
              <a:gd name="connsiteX1" fmla="*/ 3930470 w 6441943"/>
              <a:gd name="connsiteY1" fmla="*/ 5553792 h 5959540"/>
              <a:gd name="connsiteX2" fmla="*/ 3930728 w 6441943"/>
              <a:gd name="connsiteY2" fmla="*/ 5581396 h 5959540"/>
              <a:gd name="connsiteX3" fmla="*/ 3101215 w 6441943"/>
              <a:gd name="connsiteY3" fmla="*/ 5522950 h 5959540"/>
              <a:gd name="connsiteX4" fmla="*/ 3096254 w 6441943"/>
              <a:gd name="connsiteY4" fmla="*/ 5540606 h 5959540"/>
              <a:gd name="connsiteX5" fmla="*/ 3100089 w 6441943"/>
              <a:gd name="connsiteY5" fmla="*/ 5529112 h 5959540"/>
              <a:gd name="connsiteX6" fmla="*/ 3179633 w 6441943"/>
              <a:gd name="connsiteY6" fmla="*/ 5436354 h 5959540"/>
              <a:gd name="connsiteX7" fmla="*/ 3179855 w 6441943"/>
              <a:gd name="connsiteY7" fmla="*/ 5457522 h 5959540"/>
              <a:gd name="connsiteX8" fmla="*/ 3179738 w 6441943"/>
              <a:gd name="connsiteY8" fmla="*/ 5446344 h 5959540"/>
              <a:gd name="connsiteX9" fmla="*/ 3798364 w 6441943"/>
              <a:gd name="connsiteY9" fmla="*/ 5116122 h 5959540"/>
              <a:gd name="connsiteX10" fmla="*/ 3835318 w 6441943"/>
              <a:gd name="connsiteY10" fmla="*/ 5181705 h 5959540"/>
              <a:gd name="connsiteX11" fmla="*/ 3838161 w 6441943"/>
              <a:gd name="connsiteY11" fmla="*/ 5187944 h 5959540"/>
              <a:gd name="connsiteX12" fmla="*/ 3772668 w 6441943"/>
              <a:gd name="connsiteY12" fmla="*/ 5021018 h 5959540"/>
              <a:gd name="connsiteX13" fmla="*/ 3772670 w 6441943"/>
              <a:gd name="connsiteY13" fmla="*/ 5021035 h 5959540"/>
              <a:gd name="connsiteX14" fmla="*/ 3772673 w 6441943"/>
              <a:gd name="connsiteY14" fmla="*/ 5021047 h 5959540"/>
              <a:gd name="connsiteX15" fmla="*/ 3772670 w 6441943"/>
              <a:gd name="connsiteY15" fmla="*/ 5021034 h 5959540"/>
              <a:gd name="connsiteX16" fmla="*/ 3761032 w 6441943"/>
              <a:gd name="connsiteY16" fmla="*/ 4843434 h 5959540"/>
              <a:gd name="connsiteX17" fmla="*/ 3760631 w 6441943"/>
              <a:gd name="connsiteY17" fmla="*/ 4854130 h 5959540"/>
              <a:gd name="connsiteX18" fmla="*/ 3761287 w 6441943"/>
              <a:gd name="connsiteY18" fmla="*/ 4871798 h 5959540"/>
              <a:gd name="connsiteX19" fmla="*/ 3384337 w 6441943"/>
              <a:gd name="connsiteY19" fmla="*/ 3767524 h 5959540"/>
              <a:gd name="connsiteX20" fmla="*/ 3346103 w 6441943"/>
              <a:gd name="connsiteY20" fmla="*/ 3782585 h 5959540"/>
              <a:gd name="connsiteX21" fmla="*/ 3160723 w 6441943"/>
              <a:gd name="connsiteY21" fmla="*/ 3891497 h 5959540"/>
              <a:gd name="connsiteX22" fmla="*/ 2789975 w 6441943"/>
              <a:gd name="connsiteY22" fmla="*/ 4375909 h 5959540"/>
              <a:gd name="connsiteX23" fmla="*/ 2780135 w 6441943"/>
              <a:gd name="connsiteY23" fmla="*/ 4386371 h 5959540"/>
              <a:gd name="connsiteX24" fmla="*/ 2777987 w 6441943"/>
              <a:gd name="connsiteY24" fmla="*/ 4376117 h 5959540"/>
              <a:gd name="connsiteX25" fmla="*/ 2780259 w 6441943"/>
              <a:gd name="connsiteY25" fmla="*/ 4386964 h 5959540"/>
              <a:gd name="connsiteX26" fmla="*/ 2813776 w 6441943"/>
              <a:gd name="connsiteY26" fmla="*/ 4528044 h 5959540"/>
              <a:gd name="connsiteX27" fmla="*/ 2780260 w 6441943"/>
              <a:gd name="connsiteY27" fmla="*/ 4386966 h 5959540"/>
              <a:gd name="connsiteX28" fmla="*/ 2780140 w 6441943"/>
              <a:gd name="connsiteY28" fmla="*/ 4386393 h 5959540"/>
              <a:gd name="connsiteX29" fmla="*/ 2780260 w 6441943"/>
              <a:gd name="connsiteY29" fmla="*/ 4386964 h 5959540"/>
              <a:gd name="connsiteX30" fmla="*/ 2827406 w 6441943"/>
              <a:gd name="connsiteY30" fmla="*/ 4585415 h 5959540"/>
              <a:gd name="connsiteX31" fmla="*/ 2980344 w 6441943"/>
              <a:gd name="connsiteY31" fmla="*/ 4916780 h 5959540"/>
              <a:gd name="connsiteX32" fmla="*/ 3179627 w 6441943"/>
              <a:gd name="connsiteY32" fmla="*/ 5435843 h 5959540"/>
              <a:gd name="connsiteX33" fmla="*/ 3179738 w 6441943"/>
              <a:gd name="connsiteY33" fmla="*/ 5446344 h 5959540"/>
              <a:gd name="connsiteX34" fmla="*/ 3179858 w 6441943"/>
              <a:gd name="connsiteY34" fmla="*/ 5457884 h 5959540"/>
              <a:gd name="connsiteX35" fmla="*/ 3177050 w 6441943"/>
              <a:gd name="connsiteY35" fmla="*/ 5492431 h 5959540"/>
              <a:gd name="connsiteX36" fmla="*/ 2859847 w 6441943"/>
              <a:gd name="connsiteY36" fmla="*/ 5869169 h 5959540"/>
              <a:gd name="connsiteX37" fmla="*/ 2850578 w 6441943"/>
              <a:gd name="connsiteY37" fmla="*/ 5871485 h 5959540"/>
              <a:gd name="connsiteX38" fmla="*/ 2723128 w 6441943"/>
              <a:gd name="connsiteY38" fmla="*/ 5887707 h 5959540"/>
              <a:gd name="connsiteX39" fmla="*/ 2723137 w 6441943"/>
              <a:gd name="connsiteY39" fmla="*/ 5887707 h 5959540"/>
              <a:gd name="connsiteX40" fmla="*/ 2730081 w 6441943"/>
              <a:gd name="connsiteY40" fmla="*/ 5887707 h 5959540"/>
              <a:gd name="connsiteX41" fmla="*/ 3527214 w 6441943"/>
              <a:gd name="connsiteY41" fmla="*/ 5883072 h 5959540"/>
              <a:gd name="connsiteX42" fmla="*/ 3860898 w 6441943"/>
              <a:gd name="connsiteY42" fmla="*/ 5593415 h 5959540"/>
              <a:gd name="connsiteX43" fmla="*/ 3861133 w 6441943"/>
              <a:gd name="connsiteY43" fmla="*/ 5581911 h 5959540"/>
              <a:gd name="connsiteX44" fmla="*/ 3861133 w 6441943"/>
              <a:gd name="connsiteY44" fmla="*/ 5581912 h 5959540"/>
              <a:gd name="connsiteX45" fmla="*/ 3861134 w 6441943"/>
              <a:gd name="connsiteY45" fmla="*/ 5581911 h 5959540"/>
              <a:gd name="connsiteX46" fmla="*/ 3738082 w 6441943"/>
              <a:gd name="connsiteY46" fmla="*/ 5153139 h 5959540"/>
              <a:gd name="connsiteX47" fmla="*/ 3732433 w 6441943"/>
              <a:gd name="connsiteY47" fmla="*/ 5140760 h 5959540"/>
              <a:gd name="connsiteX48" fmla="*/ 3732384 w 6441943"/>
              <a:gd name="connsiteY48" fmla="*/ 5140652 h 5959540"/>
              <a:gd name="connsiteX49" fmla="*/ 3731127 w 6441943"/>
              <a:gd name="connsiteY49" fmla="*/ 5137087 h 5959540"/>
              <a:gd name="connsiteX50" fmla="*/ 3731128 w 6441943"/>
              <a:gd name="connsiteY50" fmla="*/ 5137089 h 5959540"/>
              <a:gd name="connsiteX51" fmla="*/ 3721174 w 6441943"/>
              <a:gd name="connsiteY51" fmla="*/ 5108858 h 5959540"/>
              <a:gd name="connsiteX52" fmla="*/ 3720583 w 6441943"/>
              <a:gd name="connsiteY52" fmla="*/ 5106469 h 5959540"/>
              <a:gd name="connsiteX53" fmla="*/ 3720154 w 6441943"/>
              <a:gd name="connsiteY53" fmla="*/ 5104735 h 5959540"/>
              <a:gd name="connsiteX54" fmla="*/ 3720155 w 6441943"/>
              <a:gd name="connsiteY54" fmla="*/ 5104739 h 5959540"/>
              <a:gd name="connsiteX55" fmla="*/ 3708063 w 6441943"/>
              <a:gd name="connsiteY55" fmla="*/ 5055829 h 5959540"/>
              <a:gd name="connsiteX56" fmla="*/ 3696662 w 6441943"/>
              <a:gd name="connsiteY56" fmla="*/ 4979636 h 5959540"/>
              <a:gd name="connsiteX57" fmla="*/ 3691720 w 6441943"/>
              <a:gd name="connsiteY57" fmla="*/ 4897282 h 5959540"/>
              <a:gd name="connsiteX58" fmla="*/ 3691720 w 6441943"/>
              <a:gd name="connsiteY58" fmla="*/ 4897290 h 5959540"/>
              <a:gd name="connsiteX59" fmla="*/ 3691169 w 6441943"/>
              <a:gd name="connsiteY59" fmla="*/ 4888099 h 5959540"/>
              <a:gd name="connsiteX60" fmla="*/ 3690584 w 6441943"/>
              <a:gd name="connsiteY60" fmla="*/ 4878351 h 5959540"/>
              <a:gd name="connsiteX61" fmla="*/ 3693440 w 6441943"/>
              <a:gd name="connsiteY61" fmla="*/ 4750059 h 5959540"/>
              <a:gd name="connsiteX62" fmla="*/ 3693439 w 6441943"/>
              <a:gd name="connsiteY62" fmla="*/ 4750071 h 5959540"/>
              <a:gd name="connsiteX63" fmla="*/ 3693440 w 6441943"/>
              <a:gd name="connsiteY63" fmla="*/ 4750058 h 5959540"/>
              <a:gd name="connsiteX64" fmla="*/ 3693440 w 6441943"/>
              <a:gd name="connsiteY64" fmla="*/ 4750048 h 5959540"/>
              <a:gd name="connsiteX65" fmla="*/ 3740401 w 6441943"/>
              <a:gd name="connsiteY65" fmla="*/ 4404670 h 5959540"/>
              <a:gd name="connsiteX66" fmla="*/ 3740571 w 6441943"/>
              <a:gd name="connsiteY66" fmla="*/ 4404435 h 5959540"/>
              <a:gd name="connsiteX67" fmla="*/ 3706071 w 6441943"/>
              <a:gd name="connsiteY67" fmla="*/ 4362586 h 5959540"/>
              <a:gd name="connsiteX68" fmla="*/ 3422570 w 6441943"/>
              <a:gd name="connsiteY68" fmla="*/ 3821979 h 5959540"/>
              <a:gd name="connsiteX69" fmla="*/ 3384337 w 6441943"/>
              <a:gd name="connsiteY69" fmla="*/ 3767524 h 5959540"/>
              <a:gd name="connsiteX70" fmla="*/ 2542383 w 6441943"/>
              <a:gd name="connsiteY70" fmla="*/ 3241413 h 5959540"/>
              <a:gd name="connsiteX71" fmla="*/ 2512260 w 6441943"/>
              <a:gd name="connsiteY71" fmla="*/ 3280805 h 5959540"/>
              <a:gd name="connsiteX72" fmla="*/ 2712294 w 6441943"/>
              <a:gd name="connsiteY72" fmla="*/ 4403775 h 5959540"/>
              <a:gd name="connsiteX73" fmla="*/ 2720978 w 6441943"/>
              <a:gd name="connsiteY73" fmla="*/ 4440058 h 5959540"/>
              <a:gd name="connsiteX74" fmla="*/ 2776921 w 6441943"/>
              <a:gd name="connsiteY74" fmla="*/ 4371033 h 5959540"/>
              <a:gd name="connsiteX75" fmla="*/ 2735259 w 6441943"/>
              <a:gd name="connsiteY75" fmla="*/ 4172222 h 5959540"/>
              <a:gd name="connsiteX76" fmla="*/ 2581778 w 6441943"/>
              <a:gd name="connsiteY76" fmla="*/ 3271536 h 5959540"/>
              <a:gd name="connsiteX77" fmla="*/ 2542383 w 6441943"/>
              <a:gd name="connsiteY77" fmla="*/ 3241413 h 5959540"/>
              <a:gd name="connsiteX78" fmla="*/ 2168787 w 6441943"/>
              <a:gd name="connsiteY78" fmla="*/ 3080089 h 5959540"/>
              <a:gd name="connsiteX79" fmla="*/ 2101741 w 6441943"/>
              <a:gd name="connsiteY79" fmla="*/ 3124488 h 5959540"/>
              <a:gd name="connsiteX80" fmla="*/ 1992831 w 6441943"/>
              <a:gd name="connsiteY80" fmla="*/ 3386337 h 5959540"/>
              <a:gd name="connsiteX81" fmla="*/ 1819037 w 6441943"/>
              <a:gd name="connsiteY81" fmla="*/ 3520738 h 5959540"/>
              <a:gd name="connsiteX82" fmla="*/ 1814402 w 6441943"/>
              <a:gd name="connsiteY82" fmla="*/ 3652819 h 5959540"/>
              <a:gd name="connsiteX83" fmla="*/ 1888554 w 6441943"/>
              <a:gd name="connsiteY83" fmla="*/ 3669041 h 5959540"/>
              <a:gd name="connsiteX84" fmla="*/ 1939533 w 6441943"/>
              <a:gd name="connsiteY84" fmla="*/ 3722337 h 5959540"/>
              <a:gd name="connsiteX85" fmla="*/ 2009051 w 6441943"/>
              <a:gd name="connsiteY85" fmla="*/ 3710752 h 5959540"/>
              <a:gd name="connsiteX86" fmla="*/ 2108693 w 6441943"/>
              <a:gd name="connsiteY86" fmla="*/ 3622696 h 5959540"/>
              <a:gd name="connsiteX87" fmla="*/ 2166623 w 6441943"/>
              <a:gd name="connsiteY87" fmla="*/ 3564764 h 5959540"/>
              <a:gd name="connsiteX88" fmla="*/ 2217603 w 6441943"/>
              <a:gd name="connsiteY88" fmla="*/ 3476709 h 5959540"/>
              <a:gd name="connsiteX89" fmla="*/ 2419204 w 6441943"/>
              <a:gd name="connsiteY89" fmla="*/ 3326089 h 5959540"/>
              <a:gd name="connsiteX90" fmla="*/ 2210652 w 6441943"/>
              <a:gd name="connsiteY90" fmla="*/ 3112903 h 5959540"/>
              <a:gd name="connsiteX91" fmla="*/ 2168787 w 6441943"/>
              <a:gd name="connsiteY91" fmla="*/ 3080089 h 5959540"/>
              <a:gd name="connsiteX92" fmla="*/ 4736448 w 6441943"/>
              <a:gd name="connsiteY92" fmla="*/ 2146033 h 5959540"/>
              <a:gd name="connsiteX93" fmla="*/ 4759619 w 6441943"/>
              <a:gd name="connsiteY93" fmla="*/ 2155880 h 5959540"/>
              <a:gd name="connsiteX94" fmla="*/ 4766572 w 6441943"/>
              <a:gd name="connsiteY94" fmla="*/ 2255523 h 5959540"/>
              <a:gd name="connsiteX95" fmla="*/ 4422563 w 6441943"/>
              <a:gd name="connsiteY95" fmla="*/ 2763414 h 5959540"/>
              <a:gd name="connsiteX96" fmla="*/ 4399870 w 6441943"/>
              <a:gd name="connsiteY96" fmla="*/ 2748805 h 5959540"/>
              <a:gd name="connsiteX97" fmla="*/ 4361056 w 6441943"/>
              <a:gd name="connsiteY97" fmla="*/ 2693480 h 5959540"/>
              <a:gd name="connsiteX98" fmla="*/ 4298489 w 6441943"/>
              <a:gd name="connsiteY98" fmla="*/ 2605425 h 5959540"/>
              <a:gd name="connsiteX99" fmla="*/ 4236902 w 6441943"/>
              <a:gd name="connsiteY99" fmla="*/ 2622045 h 5959540"/>
              <a:gd name="connsiteX100" fmla="*/ 4205003 w 6441943"/>
              <a:gd name="connsiteY100" fmla="*/ 2639946 h 5959540"/>
              <a:gd name="connsiteX101" fmla="*/ 4213619 w 6441943"/>
              <a:gd name="connsiteY101" fmla="*/ 2615853 h 5959540"/>
              <a:gd name="connsiteX102" fmla="*/ 4233606 w 6441943"/>
              <a:gd name="connsiteY102" fmla="*/ 2591522 h 5959540"/>
              <a:gd name="connsiteX103" fmla="*/ 4678517 w 6441943"/>
              <a:gd name="connsiteY103" fmla="*/ 2167467 h 5959540"/>
              <a:gd name="connsiteX104" fmla="*/ 4736448 w 6441943"/>
              <a:gd name="connsiteY104" fmla="*/ 2146033 h 5959540"/>
              <a:gd name="connsiteX105" fmla="*/ 2679023 w 6441943"/>
              <a:gd name="connsiteY105" fmla="*/ 1316748 h 5959540"/>
              <a:gd name="connsiteX106" fmla="*/ 2660196 w 6441943"/>
              <a:gd name="connsiteY106" fmla="*/ 1335577 h 5959540"/>
              <a:gd name="connsiteX107" fmla="*/ 2599948 w 6441943"/>
              <a:gd name="connsiteY107" fmla="*/ 1592789 h 5959540"/>
              <a:gd name="connsiteX108" fmla="*/ 2727395 w 6441943"/>
              <a:gd name="connsiteY108" fmla="*/ 1942694 h 5959540"/>
              <a:gd name="connsiteX109" fmla="*/ 2796913 w 6441943"/>
              <a:gd name="connsiteY109" fmla="*/ 2220763 h 5959540"/>
              <a:gd name="connsiteX110" fmla="*/ 2831673 w 6441943"/>
              <a:gd name="connsiteY110" fmla="*/ 2255521 h 5959540"/>
              <a:gd name="connsiteX111" fmla="*/ 2866430 w 6441943"/>
              <a:gd name="connsiteY111" fmla="*/ 2223079 h 5959540"/>
              <a:gd name="connsiteX112" fmla="*/ 2787644 w 6441943"/>
              <a:gd name="connsiteY112" fmla="*/ 1905618 h 5959540"/>
              <a:gd name="connsiteX113" fmla="*/ 2669465 w 6441943"/>
              <a:gd name="connsiteY113" fmla="*/ 1588155 h 5959540"/>
              <a:gd name="connsiteX114" fmla="*/ 2725077 w 6441943"/>
              <a:gd name="connsiteY114" fmla="*/ 1363383 h 5959540"/>
              <a:gd name="connsiteX115" fmla="*/ 2706541 w 6441943"/>
              <a:gd name="connsiteY115" fmla="*/ 1317039 h 5959540"/>
              <a:gd name="connsiteX116" fmla="*/ 2679023 w 6441943"/>
              <a:gd name="connsiteY116" fmla="*/ 1316748 h 5959540"/>
              <a:gd name="connsiteX117" fmla="*/ 3661900 w 6441943"/>
              <a:gd name="connsiteY117" fmla="*/ 43514 h 5959540"/>
              <a:gd name="connsiteX118" fmla="*/ 3700637 w 6441943"/>
              <a:gd name="connsiteY118" fmla="*/ 51823 h 5959540"/>
              <a:gd name="connsiteX119" fmla="*/ 3967122 w 6441943"/>
              <a:gd name="connsiteY119" fmla="*/ 290498 h 5959540"/>
              <a:gd name="connsiteX120" fmla="*/ 3955534 w 6441943"/>
              <a:gd name="connsiteY120" fmla="*/ 436486 h 5959540"/>
              <a:gd name="connsiteX121" fmla="*/ 3917409 w 6441943"/>
              <a:gd name="connsiteY121" fmla="*/ 423225 h 5959540"/>
              <a:gd name="connsiteX122" fmla="*/ 3915737 w 6441943"/>
              <a:gd name="connsiteY122" fmla="*/ 421250 h 5959540"/>
              <a:gd name="connsiteX123" fmla="*/ 3559208 w 6441943"/>
              <a:gd name="connsiteY123" fmla="*/ 129965 h 5959540"/>
              <a:gd name="connsiteX124" fmla="*/ 3496142 w 6441943"/>
              <a:gd name="connsiteY124" fmla="*/ 100266 h 5959540"/>
              <a:gd name="connsiteX125" fmla="*/ 3547157 w 6441943"/>
              <a:gd name="connsiteY125" fmla="*/ 71375 h 5959540"/>
              <a:gd name="connsiteX126" fmla="*/ 3661900 w 6441943"/>
              <a:gd name="connsiteY126" fmla="*/ 43514 h 5959540"/>
              <a:gd name="connsiteX127" fmla="*/ 3052075 w 6441943"/>
              <a:gd name="connsiteY127" fmla="*/ 570 h 5959540"/>
              <a:gd name="connsiteX128" fmla="*/ 3058764 w 6441943"/>
              <a:gd name="connsiteY128" fmla="*/ 841 h 5959540"/>
              <a:gd name="connsiteX129" fmla="*/ 3410334 w 6441943"/>
              <a:gd name="connsiteY129" fmla="*/ 59859 h 5959540"/>
              <a:gd name="connsiteX130" fmla="*/ 3496142 w 6441943"/>
              <a:gd name="connsiteY130" fmla="*/ 100266 h 5959540"/>
              <a:gd name="connsiteX131" fmla="*/ 3492399 w 6441943"/>
              <a:gd name="connsiteY131" fmla="*/ 102386 h 5959540"/>
              <a:gd name="connsiteX132" fmla="*/ 3429521 w 6441943"/>
              <a:gd name="connsiteY132" fmla="*/ 149148 h 5959540"/>
              <a:gd name="connsiteX133" fmla="*/ 3290487 w 6441943"/>
              <a:gd name="connsiteY133" fmla="*/ 283548 h 5959540"/>
              <a:gd name="connsiteX134" fmla="*/ 3306706 w 6441943"/>
              <a:gd name="connsiteY134" fmla="*/ 325258 h 5959540"/>
              <a:gd name="connsiteX135" fmla="*/ 3302072 w 6441943"/>
              <a:gd name="connsiteY135" fmla="*/ 366969 h 5959540"/>
              <a:gd name="connsiteX136" fmla="*/ 3248776 w 6441943"/>
              <a:gd name="connsiteY136" fmla="*/ 441121 h 5959540"/>
              <a:gd name="connsiteX137" fmla="*/ 3202431 w 6441943"/>
              <a:gd name="connsiteY137" fmla="*/ 448071 h 5959540"/>
              <a:gd name="connsiteX138" fmla="*/ 3163037 w 6441943"/>
              <a:gd name="connsiteY138" fmla="*/ 420264 h 5959540"/>
              <a:gd name="connsiteX139" fmla="*/ 3112058 w 6441943"/>
              <a:gd name="connsiteY139" fmla="*/ 431852 h 5959540"/>
              <a:gd name="connsiteX140" fmla="*/ 3024002 w 6441943"/>
              <a:gd name="connsiteY140" fmla="*/ 554664 h 5959540"/>
              <a:gd name="connsiteX141" fmla="*/ 2961438 w 6441943"/>
              <a:gd name="connsiteY141" fmla="*/ 594059 h 5959540"/>
              <a:gd name="connsiteX142" fmla="*/ 2609215 w 6441943"/>
              <a:gd name="connsiteY142" fmla="*/ 992625 h 5959540"/>
              <a:gd name="connsiteX143" fmla="*/ 2928997 w 6441943"/>
              <a:gd name="connsiteY143" fmla="*/ 1321673 h 5959540"/>
              <a:gd name="connsiteX144" fmla="*/ 3315975 w 6441943"/>
              <a:gd name="connsiteY144" fmla="*/ 992625 h 5959540"/>
              <a:gd name="connsiteX145" fmla="*/ 3253411 w 6441943"/>
              <a:gd name="connsiteY145" fmla="*/ 749313 h 5959540"/>
              <a:gd name="connsiteX146" fmla="*/ 3248776 w 6441943"/>
              <a:gd name="connsiteY146" fmla="*/ 698333 h 5959540"/>
              <a:gd name="connsiteX147" fmla="*/ 3334513 w 6441943"/>
              <a:gd name="connsiteY147" fmla="*/ 605644 h 5959540"/>
              <a:gd name="connsiteX148" fmla="*/ 3334513 w 6441943"/>
              <a:gd name="connsiteY148" fmla="*/ 559299 h 5959540"/>
              <a:gd name="connsiteX149" fmla="*/ 3304390 w 6441943"/>
              <a:gd name="connsiteY149" fmla="*/ 519907 h 5959540"/>
              <a:gd name="connsiteX150" fmla="*/ 3373907 w 6441943"/>
              <a:gd name="connsiteY150" fmla="*/ 434168 h 5959540"/>
              <a:gd name="connsiteX151" fmla="*/ 3415618 w 6441943"/>
              <a:gd name="connsiteY151" fmla="*/ 415630 h 5959540"/>
              <a:gd name="connsiteX152" fmla="*/ 3457328 w 6441943"/>
              <a:gd name="connsiteY152" fmla="*/ 445755 h 5959540"/>
              <a:gd name="connsiteX153" fmla="*/ 3508307 w 6441943"/>
              <a:gd name="connsiteY153" fmla="*/ 417948 h 5959540"/>
              <a:gd name="connsiteX154" fmla="*/ 3744666 w 6441943"/>
              <a:gd name="connsiteY154" fmla="*/ 271960 h 5959540"/>
              <a:gd name="connsiteX155" fmla="*/ 3902239 w 6441943"/>
              <a:gd name="connsiteY155" fmla="*/ 417948 h 5959540"/>
              <a:gd name="connsiteX156" fmla="*/ 3917409 w 6441943"/>
              <a:gd name="connsiteY156" fmla="*/ 423225 h 5959540"/>
              <a:gd name="connsiteX157" fmla="*/ 3928155 w 6441943"/>
              <a:gd name="connsiteY157" fmla="*/ 435919 h 5959540"/>
              <a:gd name="connsiteX158" fmla="*/ 3932365 w 6441943"/>
              <a:gd name="connsiteY158" fmla="*/ 441118 h 5959540"/>
              <a:gd name="connsiteX159" fmla="*/ 4226656 w 6441943"/>
              <a:gd name="connsiteY159" fmla="*/ 772485 h 5959540"/>
              <a:gd name="connsiteX160" fmla="*/ 4307758 w 6441943"/>
              <a:gd name="connsiteY160" fmla="*/ 1043602 h 5959540"/>
              <a:gd name="connsiteX161" fmla="*/ 4284586 w 6441943"/>
              <a:gd name="connsiteY161" fmla="*/ 1326305 h 5959540"/>
              <a:gd name="connsiteX162" fmla="*/ 4238241 w 6441943"/>
              <a:gd name="connsiteY162" fmla="*/ 1133975 h 5959540"/>
              <a:gd name="connsiteX163" fmla="*/ 4164089 w 6441943"/>
              <a:gd name="connsiteY163" fmla="*/ 1326305 h 5959540"/>
              <a:gd name="connsiteX164" fmla="*/ 4113110 w 6441943"/>
              <a:gd name="connsiteY164" fmla="*/ 1226665 h 5959540"/>
              <a:gd name="connsiteX165" fmla="*/ 4055180 w 6441943"/>
              <a:gd name="connsiteY165" fmla="*/ 1388872 h 5959540"/>
              <a:gd name="connsiteX166" fmla="*/ 4038958 w 6441943"/>
              <a:gd name="connsiteY166" fmla="*/ 1300817 h 5959540"/>
              <a:gd name="connsiteX167" fmla="*/ 3779426 w 6441943"/>
              <a:gd name="connsiteY167" fmla="*/ 1574252 h 5959540"/>
              <a:gd name="connsiteX168" fmla="*/ 3682102 w 6441943"/>
              <a:gd name="connsiteY168" fmla="*/ 1655354 h 5959540"/>
              <a:gd name="connsiteX169" fmla="*/ 3665882 w 6441943"/>
              <a:gd name="connsiteY169" fmla="*/ 1921839 h 5959540"/>
              <a:gd name="connsiteX170" fmla="*/ 3626488 w 6441943"/>
              <a:gd name="connsiteY170" fmla="*/ 1991356 h 5959540"/>
              <a:gd name="connsiteX171" fmla="*/ 3515260 w 6441943"/>
              <a:gd name="connsiteY171" fmla="*/ 2002941 h 5959540"/>
              <a:gd name="connsiteX172" fmla="*/ 3487453 w 6441943"/>
              <a:gd name="connsiteY172" fmla="*/ 2077093 h 5959540"/>
              <a:gd name="connsiteX173" fmla="*/ 3417936 w 6441943"/>
              <a:gd name="connsiteY173" fmla="*/ 2088680 h 5959540"/>
              <a:gd name="connsiteX174" fmla="*/ 3387813 w 6441943"/>
              <a:gd name="connsiteY174" fmla="*/ 2146610 h 5959540"/>
              <a:gd name="connsiteX175" fmla="*/ 3306708 w 6441943"/>
              <a:gd name="connsiteY175" fmla="*/ 2141976 h 5959540"/>
              <a:gd name="connsiteX176" fmla="*/ 3288170 w 6441943"/>
              <a:gd name="connsiteY176" fmla="*/ 2211493 h 5959540"/>
              <a:gd name="connsiteX177" fmla="*/ 3144501 w 6441943"/>
              <a:gd name="connsiteY177" fmla="*/ 2223080 h 5959540"/>
              <a:gd name="connsiteX178" fmla="*/ 3051811 w 6441943"/>
              <a:gd name="connsiteY178" fmla="*/ 2169783 h 5959540"/>
              <a:gd name="connsiteX179" fmla="*/ 2959121 w 6441943"/>
              <a:gd name="connsiteY179" fmla="*/ 2313452 h 5959540"/>
              <a:gd name="connsiteX180" fmla="*/ 3040226 w 6441943"/>
              <a:gd name="connsiteY180" fmla="*/ 2445536 h 5959540"/>
              <a:gd name="connsiteX181" fmla="*/ 3241825 w 6441943"/>
              <a:gd name="connsiteY181" fmla="*/ 2614694 h 5959540"/>
              <a:gd name="connsiteX182" fmla="*/ 3276585 w 6441943"/>
              <a:gd name="connsiteY182" fmla="*/ 2656404 h 5959540"/>
              <a:gd name="connsiteX183" fmla="*/ 3531482 w 6441943"/>
              <a:gd name="connsiteY183" fmla="*/ 2563714 h 5959540"/>
              <a:gd name="connsiteX184" fmla="*/ 3967124 w 6441943"/>
              <a:gd name="connsiteY184" fmla="*/ 2869591 h 5959540"/>
              <a:gd name="connsiteX185" fmla="*/ 4006516 w 6441943"/>
              <a:gd name="connsiteY185" fmla="*/ 2869591 h 5959540"/>
              <a:gd name="connsiteX186" fmla="*/ 4175677 w 6441943"/>
              <a:gd name="connsiteY186" fmla="*/ 2656404 h 5959540"/>
              <a:gd name="connsiteX187" fmla="*/ 4205003 w 6441943"/>
              <a:gd name="connsiteY187" fmla="*/ 2639946 h 5959540"/>
              <a:gd name="connsiteX188" fmla="*/ 4201345 w 6441943"/>
              <a:gd name="connsiteY188" fmla="*/ 2650177 h 5959540"/>
              <a:gd name="connsiteX189" fmla="*/ 4198846 w 6441943"/>
              <a:gd name="connsiteY189" fmla="*/ 2702749 h 5959540"/>
              <a:gd name="connsiteX190" fmla="*/ 4187261 w 6441943"/>
              <a:gd name="connsiteY190" fmla="*/ 2848737 h 5959540"/>
              <a:gd name="connsiteX191" fmla="*/ 4082983 w 6441943"/>
              <a:gd name="connsiteY191" fmla="*/ 2969234 h 5959540"/>
              <a:gd name="connsiteX192" fmla="*/ 4078349 w 6441943"/>
              <a:gd name="connsiteY192" fmla="*/ 3092046 h 5959540"/>
              <a:gd name="connsiteX193" fmla="*/ 4117743 w 6441943"/>
              <a:gd name="connsiteY193" fmla="*/ 3138391 h 5959540"/>
              <a:gd name="connsiteX194" fmla="*/ 4226653 w 6441943"/>
              <a:gd name="connsiteY194" fmla="*/ 3052654 h 5959540"/>
              <a:gd name="connsiteX195" fmla="*/ 4422563 w 6441943"/>
              <a:gd name="connsiteY195" fmla="*/ 2763414 h 5959540"/>
              <a:gd name="connsiteX196" fmla="*/ 4428835 w 6441943"/>
              <a:gd name="connsiteY196" fmla="*/ 2767452 h 5959540"/>
              <a:gd name="connsiteX197" fmla="*/ 4442159 w 6441943"/>
              <a:gd name="connsiteY197" fmla="*/ 2774585 h 5959540"/>
              <a:gd name="connsiteX198" fmla="*/ 4446793 w 6441943"/>
              <a:gd name="connsiteY198" fmla="*/ 2874225 h 5959540"/>
              <a:gd name="connsiteX199" fmla="*/ 4463015 w 6441943"/>
              <a:gd name="connsiteY199" fmla="*/ 2950695 h 5959540"/>
              <a:gd name="connsiteX200" fmla="*/ 4493138 w 6441943"/>
              <a:gd name="connsiteY200" fmla="*/ 3036432 h 5959540"/>
              <a:gd name="connsiteX201" fmla="*/ 4428255 w 6441943"/>
              <a:gd name="connsiteY201" fmla="*/ 3145344 h 5959540"/>
              <a:gd name="connsiteX202" fmla="*/ 4312393 w 6441943"/>
              <a:gd name="connsiteY202" fmla="*/ 3307551 h 5959540"/>
              <a:gd name="connsiteX203" fmla="*/ 4887070 w 6441943"/>
              <a:gd name="connsiteY203" fmla="*/ 3949429 h 5959540"/>
              <a:gd name="connsiteX204" fmla="*/ 4914877 w 6441943"/>
              <a:gd name="connsiteY204" fmla="*/ 4141759 h 5959540"/>
              <a:gd name="connsiteX205" fmla="*/ 4845359 w 6441943"/>
              <a:gd name="connsiteY205" fmla="*/ 4598258 h 5959540"/>
              <a:gd name="connsiteX206" fmla="*/ 5095622 w 6441943"/>
              <a:gd name="connsiteY206" fmla="*/ 4938892 h 5959540"/>
              <a:gd name="connsiteX207" fmla="*/ 5230022 w 6441943"/>
              <a:gd name="connsiteY207" fmla="*/ 4874009 h 5959540"/>
              <a:gd name="connsiteX208" fmla="*/ 5408451 w 6441943"/>
              <a:gd name="connsiteY208" fmla="*/ 4890228 h 5959540"/>
              <a:gd name="connsiteX209" fmla="*/ 5658714 w 6441943"/>
              <a:gd name="connsiteY209" fmla="*/ 4836933 h 5959540"/>
              <a:gd name="connsiteX210" fmla="*/ 5793114 w 6441943"/>
              <a:gd name="connsiteY210" fmla="*/ 4853155 h 5959540"/>
              <a:gd name="connsiteX211" fmla="*/ 5742135 w 6441943"/>
              <a:gd name="connsiteY211" fmla="*/ 4992190 h 5959540"/>
              <a:gd name="connsiteX212" fmla="*/ 5943734 w 6441943"/>
              <a:gd name="connsiteY212" fmla="*/ 4938892 h 5959540"/>
              <a:gd name="connsiteX213" fmla="*/ 6249610 w 6441943"/>
              <a:gd name="connsiteY213" fmla="*/ 4834614 h 5959540"/>
              <a:gd name="connsiteX214" fmla="*/ 6358521 w 6441943"/>
              <a:gd name="connsiteY214" fmla="*/ 4920354 h 5959540"/>
              <a:gd name="connsiteX215" fmla="*/ 6377059 w 6441943"/>
              <a:gd name="connsiteY215" fmla="*/ 4927304 h 5959540"/>
              <a:gd name="connsiteX216" fmla="*/ 6388645 w 6441943"/>
              <a:gd name="connsiteY216" fmla="*/ 4943526 h 5959540"/>
              <a:gd name="connsiteX217" fmla="*/ 6381694 w 6441943"/>
              <a:gd name="connsiteY217" fmla="*/ 4982918 h 5959540"/>
              <a:gd name="connsiteX218" fmla="*/ 6416451 w 6441943"/>
              <a:gd name="connsiteY218" fmla="*/ 5001456 h 5959540"/>
              <a:gd name="connsiteX219" fmla="*/ 6428039 w 6441943"/>
              <a:gd name="connsiteY219" fmla="*/ 5019994 h 5959540"/>
              <a:gd name="connsiteX220" fmla="*/ 6416451 w 6441943"/>
              <a:gd name="connsiteY220" fmla="*/ 5077926 h 5959540"/>
              <a:gd name="connsiteX221" fmla="*/ 6428039 w 6441943"/>
              <a:gd name="connsiteY221" fmla="*/ 5105733 h 5959540"/>
              <a:gd name="connsiteX222" fmla="*/ 6441943 w 6441943"/>
              <a:gd name="connsiteY222" fmla="*/ 5168298 h 5959540"/>
              <a:gd name="connsiteX223" fmla="*/ 6423405 w 6441943"/>
              <a:gd name="connsiteY223" fmla="*/ 5198423 h 5959540"/>
              <a:gd name="connsiteX224" fmla="*/ 6423405 w 6441943"/>
              <a:gd name="connsiteY224" fmla="*/ 5240133 h 5959540"/>
              <a:gd name="connsiteX225" fmla="*/ 6381694 w 6441943"/>
              <a:gd name="connsiteY225" fmla="*/ 5267940 h 5959540"/>
              <a:gd name="connsiteX226" fmla="*/ 6177777 w 6441943"/>
              <a:gd name="connsiteY226" fmla="*/ 5402341 h 5959540"/>
              <a:gd name="connsiteX227" fmla="*/ 5906658 w 6441943"/>
              <a:gd name="connsiteY227" fmla="*/ 5536741 h 5959540"/>
              <a:gd name="connsiteX228" fmla="*/ 5408451 w 6441943"/>
              <a:gd name="connsiteY228" fmla="*/ 5733708 h 5959540"/>
              <a:gd name="connsiteX229" fmla="*/ 5079402 w 6441943"/>
              <a:gd name="connsiteY229" fmla="*/ 5895915 h 5959540"/>
              <a:gd name="connsiteX230" fmla="*/ 4870850 w 6441943"/>
              <a:gd name="connsiteY230" fmla="*/ 5694314 h 5959540"/>
              <a:gd name="connsiteX231" fmla="*/ 4748035 w 6441943"/>
              <a:gd name="connsiteY231" fmla="*/ 5620162 h 5959540"/>
              <a:gd name="connsiteX232" fmla="*/ 4666933 w 6441943"/>
              <a:gd name="connsiteY232" fmla="*/ 5701264 h 5959540"/>
              <a:gd name="connsiteX233" fmla="*/ 4372641 w 6441943"/>
              <a:gd name="connsiteY233" fmla="*/ 5752243 h 5959540"/>
              <a:gd name="connsiteX234" fmla="*/ 4284586 w 6441943"/>
              <a:gd name="connsiteY234" fmla="*/ 5381484 h 5959540"/>
              <a:gd name="connsiteX235" fmla="*/ 3913827 w 6441943"/>
              <a:gd name="connsiteY235" fmla="*/ 4582036 h 5959540"/>
              <a:gd name="connsiteX236" fmla="*/ 3803568 w 6441943"/>
              <a:gd name="connsiteY236" fmla="*/ 4480852 h 5959540"/>
              <a:gd name="connsiteX237" fmla="*/ 3800007 w 6441943"/>
              <a:gd name="connsiteY237" fmla="*/ 4476532 h 5959540"/>
              <a:gd name="connsiteX238" fmla="*/ 3780527 w 6441943"/>
              <a:gd name="connsiteY238" fmla="*/ 4590443 h 5959540"/>
              <a:gd name="connsiteX239" fmla="*/ 3780525 w 6441943"/>
              <a:gd name="connsiteY239" fmla="*/ 4590467 h 5959540"/>
              <a:gd name="connsiteX240" fmla="*/ 3765094 w 6441943"/>
              <a:gd name="connsiteY240" fmla="*/ 4735131 h 5959540"/>
              <a:gd name="connsiteX241" fmla="*/ 3765092 w 6441943"/>
              <a:gd name="connsiteY241" fmla="*/ 4735183 h 5959540"/>
              <a:gd name="connsiteX242" fmla="*/ 3765094 w 6441943"/>
              <a:gd name="connsiteY242" fmla="*/ 4735132 h 5959540"/>
              <a:gd name="connsiteX243" fmla="*/ 3765902 w 6441943"/>
              <a:gd name="connsiteY243" fmla="*/ 4727558 h 5959540"/>
              <a:gd name="connsiteX244" fmla="*/ 3763880 w 6441943"/>
              <a:gd name="connsiteY244" fmla="*/ 4767502 h 5959540"/>
              <a:gd name="connsiteX245" fmla="*/ 3761087 w 6441943"/>
              <a:gd name="connsiteY245" fmla="*/ 4841968 h 5959540"/>
              <a:gd name="connsiteX246" fmla="*/ 3761604 w 6441943"/>
              <a:gd name="connsiteY246" fmla="*/ 4880319 h 5959540"/>
              <a:gd name="connsiteX247" fmla="*/ 3764152 w 6441943"/>
              <a:gd name="connsiteY247" fmla="*/ 4948933 h 5959540"/>
              <a:gd name="connsiteX248" fmla="*/ 3765139 w 6441943"/>
              <a:gd name="connsiteY248" fmla="*/ 4957284 h 5959540"/>
              <a:gd name="connsiteX249" fmla="*/ 3763636 w 6441943"/>
              <a:gd name="connsiteY249" fmla="*/ 4934981 h 5959540"/>
              <a:gd name="connsiteX250" fmla="*/ 3766230 w 6441943"/>
              <a:gd name="connsiteY250" fmla="*/ 4966518 h 5959540"/>
              <a:gd name="connsiteX251" fmla="*/ 3771090 w 6441943"/>
              <a:gd name="connsiteY251" fmla="*/ 5007656 h 5959540"/>
              <a:gd name="connsiteX252" fmla="*/ 3774769 w 6441943"/>
              <a:gd name="connsiteY252" fmla="*/ 5031180 h 5959540"/>
              <a:gd name="connsiteX253" fmla="*/ 3781007 w 6441943"/>
              <a:gd name="connsiteY253" fmla="*/ 5061338 h 5959540"/>
              <a:gd name="connsiteX254" fmla="*/ 3784037 w 6441943"/>
              <a:gd name="connsiteY254" fmla="*/ 5074110 h 5959540"/>
              <a:gd name="connsiteX255" fmla="*/ 3782356 w 6441943"/>
              <a:gd name="connsiteY255" fmla="*/ 5067859 h 5959540"/>
              <a:gd name="connsiteX256" fmla="*/ 3783197 w 6441943"/>
              <a:gd name="connsiteY256" fmla="*/ 5071928 h 5959540"/>
              <a:gd name="connsiteX257" fmla="*/ 3790925 w 6441943"/>
              <a:gd name="connsiteY257" fmla="*/ 5097158 h 5959540"/>
              <a:gd name="connsiteX258" fmla="*/ 3792279 w 6441943"/>
              <a:gd name="connsiteY258" fmla="*/ 5101288 h 5959540"/>
              <a:gd name="connsiteX259" fmla="*/ 3791572 w 6441943"/>
              <a:gd name="connsiteY259" fmla="*/ 5099273 h 5959540"/>
              <a:gd name="connsiteX260" fmla="*/ 3792746 w 6441943"/>
              <a:gd name="connsiteY260" fmla="*/ 5103106 h 5959540"/>
              <a:gd name="connsiteX261" fmla="*/ 3798331 w 6441943"/>
              <a:gd name="connsiteY261" fmla="*/ 5116063 h 5959540"/>
              <a:gd name="connsiteX262" fmla="*/ 3798364 w 6441943"/>
              <a:gd name="connsiteY262" fmla="*/ 5116122 h 5959540"/>
              <a:gd name="connsiteX263" fmla="*/ 3798347 w 6441943"/>
              <a:gd name="connsiteY263" fmla="*/ 5116093 h 5959540"/>
              <a:gd name="connsiteX264" fmla="*/ 3841530 w 6441943"/>
              <a:gd name="connsiteY264" fmla="*/ 5195336 h 5959540"/>
              <a:gd name="connsiteX265" fmla="*/ 3838161 w 6441943"/>
              <a:gd name="connsiteY265" fmla="*/ 5187944 h 5959540"/>
              <a:gd name="connsiteX266" fmla="*/ 3840723 w 6441943"/>
              <a:gd name="connsiteY266" fmla="*/ 5192568 h 5959540"/>
              <a:gd name="connsiteX267" fmla="*/ 3843401 w 6441943"/>
              <a:gd name="connsiteY267" fmla="*/ 5198769 h 5959540"/>
              <a:gd name="connsiteX268" fmla="*/ 3845921 w 6441943"/>
              <a:gd name="connsiteY268" fmla="*/ 5203395 h 5959540"/>
              <a:gd name="connsiteX269" fmla="*/ 3852185 w 6441943"/>
              <a:gd name="connsiteY269" fmla="*/ 5218716 h 5959540"/>
              <a:gd name="connsiteX270" fmla="*/ 3864731 w 6441943"/>
              <a:gd name="connsiteY270" fmla="*/ 5246247 h 5959540"/>
              <a:gd name="connsiteX271" fmla="*/ 3867285 w 6441943"/>
              <a:gd name="connsiteY271" fmla="*/ 5254086 h 5959540"/>
              <a:gd name="connsiteX272" fmla="*/ 3855237 w 6441943"/>
              <a:gd name="connsiteY272" fmla="*/ 5226182 h 5959540"/>
              <a:gd name="connsiteX273" fmla="*/ 3869801 w 6441943"/>
              <a:gd name="connsiteY273" fmla="*/ 5261806 h 5959540"/>
              <a:gd name="connsiteX274" fmla="*/ 3867285 w 6441943"/>
              <a:gd name="connsiteY274" fmla="*/ 5254086 h 5959540"/>
              <a:gd name="connsiteX275" fmla="*/ 3873002 w 6441943"/>
              <a:gd name="connsiteY275" fmla="*/ 5267325 h 5959540"/>
              <a:gd name="connsiteX276" fmla="*/ 3876971 w 6441943"/>
              <a:gd name="connsiteY276" fmla="*/ 5279345 h 5959540"/>
              <a:gd name="connsiteX277" fmla="*/ 3880558 w 6441943"/>
              <a:gd name="connsiteY277" fmla="*/ 5288119 h 5959540"/>
              <a:gd name="connsiteX278" fmla="*/ 3887016 w 6441943"/>
              <a:gd name="connsiteY278" fmla="*/ 5309765 h 5959540"/>
              <a:gd name="connsiteX279" fmla="*/ 3896534 w 6441943"/>
              <a:gd name="connsiteY279" fmla="*/ 5338590 h 5959540"/>
              <a:gd name="connsiteX280" fmla="*/ 3900713 w 6441943"/>
              <a:gd name="connsiteY280" fmla="*/ 5355679 h 5959540"/>
              <a:gd name="connsiteX281" fmla="*/ 3904278 w 6441943"/>
              <a:gd name="connsiteY281" fmla="*/ 5367630 h 5959540"/>
              <a:gd name="connsiteX282" fmla="*/ 3907819 w 6441943"/>
              <a:gd name="connsiteY282" fmla="*/ 5384732 h 5959540"/>
              <a:gd name="connsiteX283" fmla="*/ 3912682 w 6441943"/>
              <a:gd name="connsiteY283" fmla="*/ 5404615 h 5959540"/>
              <a:gd name="connsiteX284" fmla="*/ 3916297 w 6441943"/>
              <a:gd name="connsiteY284" fmla="*/ 5425687 h 5959540"/>
              <a:gd name="connsiteX285" fmla="*/ 3919119 w 6441943"/>
              <a:gd name="connsiteY285" fmla="*/ 5439319 h 5959540"/>
              <a:gd name="connsiteX286" fmla="*/ 3920656 w 6441943"/>
              <a:gd name="connsiteY286" fmla="*/ 5451099 h 5959540"/>
              <a:gd name="connsiteX287" fmla="*/ 3922811 w 6441943"/>
              <a:gd name="connsiteY287" fmla="*/ 5463655 h 5959540"/>
              <a:gd name="connsiteX288" fmla="*/ 3923396 w 6441943"/>
              <a:gd name="connsiteY288" fmla="*/ 5469029 h 5959540"/>
              <a:gd name="connsiteX289" fmla="*/ 3922100 w 6441943"/>
              <a:gd name="connsiteY289" fmla="*/ 5462160 h 5959540"/>
              <a:gd name="connsiteX290" fmla="*/ 3925391 w 6441943"/>
              <a:gd name="connsiteY290" fmla="*/ 5487370 h 5959540"/>
              <a:gd name="connsiteX291" fmla="*/ 3923396 w 6441943"/>
              <a:gd name="connsiteY291" fmla="*/ 5469029 h 5959540"/>
              <a:gd name="connsiteX292" fmla="*/ 3923846 w 6441943"/>
              <a:gd name="connsiteY292" fmla="*/ 5471418 h 5959540"/>
              <a:gd name="connsiteX293" fmla="*/ 3925984 w 6441943"/>
              <a:gd name="connsiteY293" fmla="*/ 5491912 h 5959540"/>
              <a:gd name="connsiteX294" fmla="*/ 3927116 w 6441943"/>
              <a:gd name="connsiteY294" fmla="*/ 5500582 h 5959540"/>
              <a:gd name="connsiteX295" fmla="*/ 3927510 w 6441943"/>
              <a:gd name="connsiteY295" fmla="*/ 5506529 h 5959540"/>
              <a:gd name="connsiteX296" fmla="*/ 3928283 w 6441943"/>
              <a:gd name="connsiteY296" fmla="*/ 5513946 h 5959540"/>
              <a:gd name="connsiteX297" fmla="*/ 3927561 w 6441943"/>
              <a:gd name="connsiteY297" fmla="*/ 5507308 h 5959540"/>
              <a:gd name="connsiteX298" fmla="*/ 3929661 w 6441943"/>
              <a:gd name="connsiteY298" fmla="*/ 5539050 h 5959540"/>
              <a:gd name="connsiteX299" fmla="*/ 3928286 w 6441943"/>
              <a:gd name="connsiteY299" fmla="*/ 5513976 h 5959540"/>
              <a:gd name="connsiteX300" fmla="*/ 3930307 w 6441943"/>
              <a:gd name="connsiteY300" fmla="*/ 5548810 h 5959540"/>
              <a:gd name="connsiteX301" fmla="*/ 3930341 w 6441943"/>
              <a:gd name="connsiteY301" fmla="*/ 5551457 h 5959540"/>
              <a:gd name="connsiteX302" fmla="*/ 3930341 w 6441943"/>
              <a:gd name="connsiteY302" fmla="*/ 5551462 h 5959540"/>
              <a:gd name="connsiteX303" fmla="*/ 3930341 w 6441943"/>
              <a:gd name="connsiteY303" fmla="*/ 5551461 h 5959540"/>
              <a:gd name="connsiteX304" fmla="*/ 3930728 w 6441943"/>
              <a:gd name="connsiteY304" fmla="*/ 5581396 h 5959540"/>
              <a:gd name="connsiteX305" fmla="*/ 3930415 w 6441943"/>
              <a:gd name="connsiteY305" fmla="*/ 5595734 h 5959540"/>
              <a:gd name="connsiteX306" fmla="*/ 3531849 w 6441943"/>
              <a:gd name="connsiteY306" fmla="*/ 5952590 h 5959540"/>
              <a:gd name="connsiteX307" fmla="*/ 3527214 w 6441943"/>
              <a:gd name="connsiteY307" fmla="*/ 5952590 h 5959540"/>
              <a:gd name="connsiteX308" fmla="*/ 2732397 w 6441943"/>
              <a:gd name="connsiteY308" fmla="*/ 5959540 h 5959540"/>
              <a:gd name="connsiteX309" fmla="*/ 2579459 w 6441943"/>
              <a:gd name="connsiteY309" fmla="*/ 5906245 h 5959540"/>
              <a:gd name="connsiteX310" fmla="*/ 2597129 w 6441943"/>
              <a:gd name="connsiteY310" fmla="*/ 5859320 h 5959540"/>
              <a:gd name="connsiteX311" fmla="*/ 2603445 w 6441943"/>
              <a:gd name="connsiteY311" fmla="*/ 5855368 h 5959540"/>
              <a:gd name="connsiteX312" fmla="*/ 2607725 w 6441943"/>
              <a:gd name="connsiteY312" fmla="*/ 5850306 h 5959540"/>
              <a:gd name="connsiteX313" fmla="*/ 2644327 w 6441943"/>
              <a:gd name="connsiteY313" fmla="*/ 5829784 h 5959540"/>
              <a:gd name="connsiteX314" fmla="*/ 2644342 w 6441943"/>
              <a:gd name="connsiteY314" fmla="*/ 5829774 h 5959540"/>
              <a:gd name="connsiteX315" fmla="*/ 2648977 w 6441943"/>
              <a:gd name="connsiteY315" fmla="*/ 5827458 h 5959540"/>
              <a:gd name="connsiteX316" fmla="*/ 2838991 w 6441943"/>
              <a:gd name="connsiteY316" fmla="*/ 5804286 h 5959540"/>
              <a:gd name="connsiteX317" fmla="*/ 2924459 w 6441943"/>
              <a:gd name="connsiteY317" fmla="*/ 5760242 h 5959540"/>
              <a:gd name="connsiteX318" fmla="*/ 2939190 w 6441943"/>
              <a:gd name="connsiteY318" fmla="*/ 5750127 h 5959540"/>
              <a:gd name="connsiteX319" fmla="*/ 2928157 w 6441943"/>
              <a:gd name="connsiteY319" fmla="*/ 5758336 h 5959540"/>
              <a:gd name="connsiteX320" fmla="*/ 2933138 w 6441943"/>
              <a:gd name="connsiteY320" fmla="*/ 5755769 h 5959540"/>
              <a:gd name="connsiteX321" fmla="*/ 2945690 w 6441943"/>
              <a:gd name="connsiteY321" fmla="*/ 5745664 h 5959540"/>
              <a:gd name="connsiteX322" fmla="*/ 2939190 w 6441943"/>
              <a:gd name="connsiteY322" fmla="*/ 5750127 h 5959540"/>
              <a:gd name="connsiteX323" fmla="*/ 2951805 w 6441943"/>
              <a:gd name="connsiteY323" fmla="*/ 5740741 h 5959540"/>
              <a:gd name="connsiteX324" fmla="*/ 2991960 w 6441943"/>
              <a:gd name="connsiteY324" fmla="*/ 5708411 h 5959540"/>
              <a:gd name="connsiteX325" fmla="*/ 2999083 w 6441943"/>
              <a:gd name="connsiteY325" fmla="*/ 5701683 h 5959540"/>
              <a:gd name="connsiteX326" fmla="*/ 2995389 w 6441943"/>
              <a:gd name="connsiteY326" fmla="*/ 5705651 h 5959540"/>
              <a:gd name="connsiteX327" fmla="*/ 3002574 w 6441943"/>
              <a:gd name="connsiteY327" fmla="*/ 5699865 h 5959540"/>
              <a:gd name="connsiteX328" fmla="*/ 3007940 w 6441943"/>
              <a:gd name="connsiteY328" fmla="*/ 5693316 h 5959540"/>
              <a:gd name="connsiteX329" fmla="*/ 2999083 w 6441943"/>
              <a:gd name="connsiteY329" fmla="*/ 5701683 h 5959540"/>
              <a:gd name="connsiteX330" fmla="*/ 3015770 w 6441943"/>
              <a:gd name="connsiteY330" fmla="*/ 5683760 h 5959540"/>
              <a:gd name="connsiteX331" fmla="*/ 3043765 w 6441943"/>
              <a:gd name="connsiteY331" fmla="*/ 5649590 h 5959540"/>
              <a:gd name="connsiteX332" fmla="*/ 3058504 w 6441943"/>
              <a:gd name="connsiteY332" fmla="*/ 5626794 h 5959540"/>
              <a:gd name="connsiteX333" fmla="*/ 3076362 w 6441943"/>
              <a:gd name="connsiteY333" fmla="*/ 5593489 h 5959540"/>
              <a:gd name="connsiteX334" fmla="*/ 3085707 w 6441943"/>
              <a:gd name="connsiteY334" fmla="*/ 5572196 h 5959540"/>
              <a:gd name="connsiteX335" fmla="*/ 3079581 w 6441943"/>
              <a:gd name="connsiteY335" fmla="*/ 5587486 h 5959540"/>
              <a:gd name="connsiteX336" fmla="*/ 3082303 w 6441943"/>
              <a:gd name="connsiteY336" fmla="*/ 5582409 h 5959540"/>
              <a:gd name="connsiteX337" fmla="*/ 3085724 w 6441943"/>
              <a:gd name="connsiteY337" fmla="*/ 5572159 h 5959540"/>
              <a:gd name="connsiteX338" fmla="*/ 3085707 w 6441943"/>
              <a:gd name="connsiteY338" fmla="*/ 5572196 h 5959540"/>
              <a:gd name="connsiteX339" fmla="*/ 3085731 w 6441943"/>
              <a:gd name="connsiteY339" fmla="*/ 5572137 h 5959540"/>
              <a:gd name="connsiteX340" fmla="*/ 3094935 w 6441943"/>
              <a:gd name="connsiteY340" fmla="*/ 5544559 h 5959540"/>
              <a:gd name="connsiteX341" fmla="*/ 3107378 w 6441943"/>
              <a:gd name="connsiteY341" fmla="*/ 5488445 h 5959540"/>
              <a:gd name="connsiteX342" fmla="*/ 3106519 w 6441943"/>
              <a:gd name="connsiteY342" fmla="*/ 5493901 h 5959540"/>
              <a:gd name="connsiteX343" fmla="*/ 3108152 w 6441943"/>
              <a:gd name="connsiteY343" fmla="*/ 5484955 h 5959540"/>
              <a:gd name="connsiteX344" fmla="*/ 3107378 w 6441943"/>
              <a:gd name="connsiteY344" fmla="*/ 5488445 h 5959540"/>
              <a:gd name="connsiteX345" fmla="*/ 3108324 w 6441943"/>
              <a:gd name="connsiteY345" fmla="*/ 5482442 h 5959540"/>
              <a:gd name="connsiteX346" fmla="*/ 3110246 w 6441943"/>
              <a:gd name="connsiteY346" fmla="*/ 5454019 h 5959540"/>
              <a:gd name="connsiteX347" fmla="*/ 3110110 w 6441943"/>
              <a:gd name="connsiteY347" fmla="*/ 5440477 h 5959540"/>
              <a:gd name="connsiteX348" fmla="*/ 3110110 w 6441943"/>
              <a:gd name="connsiteY348" fmla="*/ 5438161 h 5959540"/>
              <a:gd name="connsiteX349" fmla="*/ 3110110 w 6441943"/>
              <a:gd name="connsiteY349" fmla="*/ 5435843 h 5959540"/>
              <a:gd name="connsiteX350" fmla="*/ 2924730 w 6441943"/>
              <a:gd name="connsiteY350" fmla="*/ 4960809 h 5959540"/>
              <a:gd name="connsiteX351" fmla="*/ 2922412 w 6441943"/>
              <a:gd name="connsiteY351" fmla="*/ 4958490 h 5959540"/>
              <a:gd name="connsiteX352" fmla="*/ 2760204 w 6441943"/>
              <a:gd name="connsiteY352" fmla="*/ 4603953 h 5959540"/>
              <a:gd name="connsiteX353" fmla="*/ 2722191 w 6441943"/>
              <a:gd name="connsiteY353" fmla="*/ 4445126 h 5959540"/>
              <a:gd name="connsiteX354" fmla="*/ 2698632 w 6441943"/>
              <a:gd name="connsiteY354" fmla="*/ 4468138 h 5959540"/>
              <a:gd name="connsiteX355" fmla="*/ 2627756 w 6441943"/>
              <a:gd name="connsiteY355" fmla="*/ 4524104 h 5959540"/>
              <a:gd name="connsiteX356" fmla="*/ 2565190 w 6441943"/>
              <a:gd name="connsiteY356" fmla="*/ 4679360 h 5959540"/>
              <a:gd name="connsiteX357" fmla="*/ 2542017 w 6441943"/>
              <a:gd name="connsiteY357" fmla="*/ 4904132 h 5959540"/>
              <a:gd name="connsiteX358" fmla="*/ 2518845 w 6441943"/>
              <a:gd name="connsiteY358" fmla="*/ 5066339 h 5959540"/>
              <a:gd name="connsiteX359" fmla="*/ 2495672 w 6441943"/>
              <a:gd name="connsiteY359" fmla="*/ 5198423 h 5959540"/>
              <a:gd name="connsiteX360" fmla="*/ 2442377 w 6441943"/>
              <a:gd name="connsiteY360" fmla="*/ 5237815 h 5959540"/>
              <a:gd name="connsiteX361" fmla="*/ 2402982 w 6441943"/>
              <a:gd name="connsiteY361" fmla="*/ 5400022 h 5959540"/>
              <a:gd name="connsiteX362" fmla="*/ 2270901 w 6441943"/>
              <a:gd name="connsiteY362" fmla="*/ 5439417 h 5959540"/>
              <a:gd name="connsiteX363" fmla="*/ 2148085 w 6441943"/>
              <a:gd name="connsiteY363" fmla="*/ 5492712 h 5959540"/>
              <a:gd name="connsiteX364" fmla="*/ 1969659 w 6441943"/>
              <a:gd name="connsiteY364" fmla="*/ 5631747 h 5959540"/>
              <a:gd name="connsiteX365" fmla="*/ 1730981 w 6441943"/>
              <a:gd name="connsiteY365" fmla="*/ 5800907 h 5959540"/>
              <a:gd name="connsiteX366" fmla="*/ 827256 w 6441943"/>
              <a:gd name="connsiteY366" fmla="*/ 5893597 h 5959540"/>
              <a:gd name="connsiteX367" fmla="*/ 340634 w 6441943"/>
              <a:gd name="connsiteY367" fmla="*/ 5274893 h 5959540"/>
              <a:gd name="connsiteX368" fmla="*/ 148304 w 6441943"/>
              <a:gd name="connsiteY368" fmla="*/ 5298066 h 5959540"/>
              <a:gd name="connsiteX369" fmla="*/ 62564 w 6441943"/>
              <a:gd name="connsiteY369" fmla="*/ 4850836 h 5959540"/>
              <a:gd name="connsiteX370" fmla="*/ 139035 w 6441943"/>
              <a:gd name="connsiteY370" fmla="*/ 4341042 h 5959540"/>
              <a:gd name="connsiteX371" fmla="*/ 6951 w 6441943"/>
              <a:gd name="connsiteY371" fmla="*/ 4579717 h 5959540"/>
              <a:gd name="connsiteX372" fmla="*/ 122813 w 6441943"/>
              <a:gd name="connsiteY372" fmla="*/ 4109318 h 5959540"/>
              <a:gd name="connsiteX373" fmla="*/ 0 w 6441943"/>
              <a:gd name="connsiteY373" fmla="*/ 4287745 h 5959540"/>
              <a:gd name="connsiteX374" fmla="*/ 76468 w 6441943"/>
              <a:gd name="connsiteY374" fmla="*/ 3738559 h 5959540"/>
              <a:gd name="connsiteX375" fmla="*/ 139035 w 6441943"/>
              <a:gd name="connsiteY375" fmla="*/ 3390972 h 5959540"/>
              <a:gd name="connsiteX376" fmla="*/ 23173 w 6441943"/>
              <a:gd name="connsiteY376" fmla="*/ 3499881 h 5959540"/>
              <a:gd name="connsiteX377" fmla="*/ 308193 w 6441943"/>
              <a:gd name="connsiteY377" fmla="*/ 2811661 h 5959540"/>
              <a:gd name="connsiteX378" fmla="*/ 203918 w 6441943"/>
              <a:gd name="connsiteY378" fmla="*/ 2839468 h 5959540"/>
              <a:gd name="connsiteX379" fmla="*/ 495891 w 6441943"/>
              <a:gd name="connsiteY379" fmla="*/ 2582252 h 5959540"/>
              <a:gd name="connsiteX380" fmla="*/ 780911 w 6441943"/>
              <a:gd name="connsiteY380" fmla="*/ 2102584 h 5959540"/>
              <a:gd name="connsiteX381" fmla="*/ 1035808 w 6441943"/>
              <a:gd name="connsiteY381" fmla="*/ 1646085 h 5959540"/>
              <a:gd name="connsiteX382" fmla="*/ 1622072 w 6441943"/>
              <a:gd name="connsiteY382" fmla="*/ 1235934 h 5959540"/>
              <a:gd name="connsiteX383" fmla="*/ 2039176 w 6441943"/>
              <a:gd name="connsiteY383" fmla="*/ 974084 h 5959540"/>
              <a:gd name="connsiteX384" fmla="*/ 3052075 w 6441943"/>
              <a:gd name="connsiteY384" fmla="*/ 570 h 59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6441943" h="5959540">
                <a:moveTo>
                  <a:pt x="3930341" y="5551462"/>
                </a:moveTo>
                <a:lnTo>
                  <a:pt x="3930470" y="5553792"/>
                </a:lnTo>
                <a:cubicBezTo>
                  <a:pt x="3930801" y="5565128"/>
                  <a:pt x="3930811" y="5574426"/>
                  <a:pt x="3930728" y="5581396"/>
                </a:cubicBezTo>
                <a:close/>
                <a:moveTo>
                  <a:pt x="3101215" y="5522950"/>
                </a:moveTo>
                <a:lnTo>
                  <a:pt x="3096254" y="5540606"/>
                </a:lnTo>
                <a:lnTo>
                  <a:pt x="3100089" y="5529112"/>
                </a:lnTo>
                <a:close/>
                <a:moveTo>
                  <a:pt x="3179633" y="5436354"/>
                </a:moveTo>
                <a:lnTo>
                  <a:pt x="3179855" y="5457522"/>
                </a:lnTo>
                <a:lnTo>
                  <a:pt x="3179738" y="5446344"/>
                </a:lnTo>
                <a:close/>
                <a:moveTo>
                  <a:pt x="3798364" y="5116122"/>
                </a:moveTo>
                <a:lnTo>
                  <a:pt x="3835318" y="5181705"/>
                </a:lnTo>
                <a:lnTo>
                  <a:pt x="3838161" y="5187944"/>
                </a:lnTo>
                <a:close/>
                <a:moveTo>
                  <a:pt x="3772668" y="5021018"/>
                </a:moveTo>
                <a:lnTo>
                  <a:pt x="3772670" y="5021035"/>
                </a:lnTo>
                <a:lnTo>
                  <a:pt x="3772673" y="5021047"/>
                </a:lnTo>
                <a:lnTo>
                  <a:pt x="3772670" y="5021034"/>
                </a:lnTo>
                <a:close/>
                <a:moveTo>
                  <a:pt x="3761032" y="4843434"/>
                </a:moveTo>
                <a:lnTo>
                  <a:pt x="3760631" y="4854130"/>
                </a:lnTo>
                <a:lnTo>
                  <a:pt x="3761287" y="4871798"/>
                </a:lnTo>
                <a:close/>
                <a:moveTo>
                  <a:pt x="3384337" y="3767524"/>
                </a:moveTo>
                <a:cubicBezTo>
                  <a:pt x="3365220" y="3769262"/>
                  <a:pt x="3346103" y="3782585"/>
                  <a:pt x="3346103" y="3782585"/>
                </a:cubicBezTo>
                <a:cubicBezTo>
                  <a:pt x="3269632" y="3759413"/>
                  <a:pt x="3160723" y="3891497"/>
                  <a:pt x="3160723" y="3891497"/>
                </a:cubicBezTo>
                <a:cubicBezTo>
                  <a:pt x="2998516" y="4130753"/>
                  <a:pt x="2876227" y="4281745"/>
                  <a:pt x="2789975" y="4375909"/>
                </a:cubicBezTo>
                <a:lnTo>
                  <a:pt x="2780135" y="4386371"/>
                </a:lnTo>
                <a:lnTo>
                  <a:pt x="2777987" y="4376117"/>
                </a:lnTo>
                <a:lnTo>
                  <a:pt x="2780259" y="4386964"/>
                </a:lnTo>
                <a:lnTo>
                  <a:pt x="2813776" y="4528044"/>
                </a:lnTo>
                <a:lnTo>
                  <a:pt x="2780260" y="4386966"/>
                </a:lnTo>
                <a:lnTo>
                  <a:pt x="2780140" y="4386393"/>
                </a:lnTo>
                <a:lnTo>
                  <a:pt x="2780260" y="4386964"/>
                </a:lnTo>
                <a:cubicBezTo>
                  <a:pt x="2795688" y="4456554"/>
                  <a:pt x="2811475" y="4523428"/>
                  <a:pt x="2827406" y="4585415"/>
                </a:cubicBezTo>
                <a:cubicBezTo>
                  <a:pt x="2827406" y="4585415"/>
                  <a:pt x="2887654" y="4784698"/>
                  <a:pt x="2980344" y="4916780"/>
                </a:cubicBezTo>
                <a:cubicBezTo>
                  <a:pt x="2996564" y="4937636"/>
                  <a:pt x="3186578" y="5183264"/>
                  <a:pt x="3179627" y="5435843"/>
                </a:cubicBezTo>
                <a:lnTo>
                  <a:pt x="3179738" y="5446344"/>
                </a:lnTo>
                <a:lnTo>
                  <a:pt x="3179858" y="5457884"/>
                </a:lnTo>
                <a:lnTo>
                  <a:pt x="3177050" y="5492431"/>
                </a:lnTo>
                <a:cubicBezTo>
                  <a:pt x="3165083" y="5587080"/>
                  <a:pt x="3108227" y="5771590"/>
                  <a:pt x="2859847" y="5869169"/>
                </a:cubicBezTo>
                <a:lnTo>
                  <a:pt x="2850578" y="5871485"/>
                </a:lnTo>
                <a:lnTo>
                  <a:pt x="2723128" y="5887707"/>
                </a:lnTo>
                <a:lnTo>
                  <a:pt x="2723137" y="5887707"/>
                </a:lnTo>
                <a:lnTo>
                  <a:pt x="2730081" y="5887707"/>
                </a:lnTo>
                <a:lnTo>
                  <a:pt x="3527214" y="5883072"/>
                </a:lnTo>
                <a:cubicBezTo>
                  <a:pt x="3557337" y="5878438"/>
                  <a:pt x="3860898" y="5834409"/>
                  <a:pt x="3860898" y="5593415"/>
                </a:cubicBezTo>
                <a:lnTo>
                  <a:pt x="3861133" y="5581911"/>
                </a:lnTo>
                <a:lnTo>
                  <a:pt x="3861133" y="5581912"/>
                </a:lnTo>
                <a:lnTo>
                  <a:pt x="3861134" y="5581911"/>
                </a:lnTo>
                <a:cubicBezTo>
                  <a:pt x="3861513" y="5533312"/>
                  <a:pt x="3855683" y="5339677"/>
                  <a:pt x="3738082" y="5153139"/>
                </a:cubicBezTo>
                <a:lnTo>
                  <a:pt x="3732433" y="5140760"/>
                </a:lnTo>
                <a:lnTo>
                  <a:pt x="3732384" y="5140652"/>
                </a:lnTo>
                <a:lnTo>
                  <a:pt x="3731127" y="5137087"/>
                </a:lnTo>
                <a:lnTo>
                  <a:pt x="3731128" y="5137089"/>
                </a:lnTo>
                <a:lnTo>
                  <a:pt x="3721174" y="5108858"/>
                </a:lnTo>
                <a:lnTo>
                  <a:pt x="3720583" y="5106469"/>
                </a:lnTo>
                <a:lnTo>
                  <a:pt x="3720154" y="5104735"/>
                </a:lnTo>
                <a:lnTo>
                  <a:pt x="3720155" y="5104739"/>
                </a:lnTo>
                <a:lnTo>
                  <a:pt x="3708063" y="5055829"/>
                </a:lnTo>
                <a:cubicBezTo>
                  <a:pt x="3703777" y="5034399"/>
                  <a:pt x="3699776" y="5009108"/>
                  <a:pt x="3696662" y="4979636"/>
                </a:cubicBezTo>
                <a:lnTo>
                  <a:pt x="3691720" y="4897282"/>
                </a:lnTo>
                <a:lnTo>
                  <a:pt x="3691720" y="4897290"/>
                </a:lnTo>
                <a:lnTo>
                  <a:pt x="3691169" y="4888099"/>
                </a:lnTo>
                <a:lnTo>
                  <a:pt x="3690584" y="4878351"/>
                </a:lnTo>
                <a:lnTo>
                  <a:pt x="3693440" y="4750059"/>
                </a:lnTo>
                <a:lnTo>
                  <a:pt x="3693439" y="4750071"/>
                </a:lnTo>
                <a:lnTo>
                  <a:pt x="3693440" y="4750058"/>
                </a:lnTo>
                <a:lnTo>
                  <a:pt x="3693440" y="4750048"/>
                </a:lnTo>
                <a:cubicBezTo>
                  <a:pt x="3699125" y="4655077"/>
                  <a:pt x="3713173" y="4540808"/>
                  <a:pt x="3740401" y="4404670"/>
                </a:cubicBezTo>
                <a:lnTo>
                  <a:pt x="3740571" y="4404435"/>
                </a:lnTo>
                <a:lnTo>
                  <a:pt x="3706071" y="4362586"/>
                </a:lnTo>
                <a:cubicBezTo>
                  <a:pt x="3524240" y="4115257"/>
                  <a:pt x="3422570" y="3821979"/>
                  <a:pt x="3422570" y="3821979"/>
                </a:cubicBezTo>
                <a:cubicBezTo>
                  <a:pt x="3422570" y="3775635"/>
                  <a:pt x="3403453" y="3765786"/>
                  <a:pt x="3384337" y="3767524"/>
                </a:cubicBezTo>
                <a:close/>
                <a:moveTo>
                  <a:pt x="2542383" y="3241413"/>
                </a:moveTo>
                <a:cubicBezTo>
                  <a:pt x="2523845" y="3243729"/>
                  <a:pt x="2509942" y="3262267"/>
                  <a:pt x="2512260" y="3280805"/>
                </a:cubicBezTo>
                <a:cubicBezTo>
                  <a:pt x="2512260" y="3288915"/>
                  <a:pt x="2602741" y="3912654"/>
                  <a:pt x="2712294" y="4403775"/>
                </a:cubicBezTo>
                <a:lnTo>
                  <a:pt x="2720978" y="4440058"/>
                </a:lnTo>
                <a:lnTo>
                  <a:pt x="2776921" y="4371033"/>
                </a:lnTo>
                <a:lnTo>
                  <a:pt x="2735259" y="4172222"/>
                </a:lnTo>
                <a:cubicBezTo>
                  <a:pt x="2648253" y="3735131"/>
                  <a:pt x="2581778" y="3278488"/>
                  <a:pt x="2581778" y="3271536"/>
                </a:cubicBezTo>
                <a:cubicBezTo>
                  <a:pt x="2579459" y="3252998"/>
                  <a:pt x="2560921" y="3239095"/>
                  <a:pt x="2542383" y="3241413"/>
                </a:cubicBezTo>
                <a:close/>
                <a:moveTo>
                  <a:pt x="2168787" y="3080089"/>
                </a:moveTo>
                <a:cubicBezTo>
                  <a:pt x="2151815" y="3079410"/>
                  <a:pt x="2129548" y="3089729"/>
                  <a:pt x="2101741" y="3124488"/>
                </a:cubicBezTo>
                <a:cubicBezTo>
                  <a:pt x="2101741" y="3124488"/>
                  <a:pt x="2057714" y="3316820"/>
                  <a:pt x="1992831" y="3386337"/>
                </a:cubicBezTo>
                <a:cubicBezTo>
                  <a:pt x="1992831" y="3386337"/>
                  <a:pt x="1951121" y="3474393"/>
                  <a:pt x="1819037" y="3520738"/>
                </a:cubicBezTo>
                <a:lnTo>
                  <a:pt x="1814402" y="3652819"/>
                </a:lnTo>
                <a:lnTo>
                  <a:pt x="1888554" y="3669041"/>
                </a:lnTo>
                <a:lnTo>
                  <a:pt x="1939533" y="3722337"/>
                </a:lnTo>
                <a:cubicBezTo>
                  <a:pt x="1939533" y="3722337"/>
                  <a:pt x="1981244" y="3757097"/>
                  <a:pt x="2009051" y="3710752"/>
                </a:cubicBezTo>
                <a:cubicBezTo>
                  <a:pt x="2009051" y="3710752"/>
                  <a:pt x="2009051" y="3615743"/>
                  <a:pt x="2108693" y="3622696"/>
                </a:cubicBezTo>
                <a:cubicBezTo>
                  <a:pt x="2108693" y="3622696"/>
                  <a:pt x="2161989" y="3629647"/>
                  <a:pt x="2166623" y="3564764"/>
                </a:cubicBezTo>
                <a:cubicBezTo>
                  <a:pt x="2166623" y="3564764"/>
                  <a:pt x="2159673" y="3523054"/>
                  <a:pt x="2217603" y="3476709"/>
                </a:cubicBezTo>
                <a:lnTo>
                  <a:pt x="2419204" y="3326089"/>
                </a:lnTo>
                <a:cubicBezTo>
                  <a:pt x="2419204" y="3326089"/>
                  <a:pt x="2215287" y="3159247"/>
                  <a:pt x="2210652" y="3112903"/>
                </a:cubicBezTo>
                <a:cubicBezTo>
                  <a:pt x="2210652" y="3112903"/>
                  <a:pt x="2197074" y="3081221"/>
                  <a:pt x="2168787" y="3080089"/>
                </a:cubicBezTo>
                <a:close/>
                <a:moveTo>
                  <a:pt x="4736448" y="2146033"/>
                </a:moveTo>
                <a:cubicBezTo>
                  <a:pt x="4750930" y="2148349"/>
                  <a:pt x="4759619" y="2155880"/>
                  <a:pt x="4759619" y="2155880"/>
                </a:cubicBezTo>
                <a:cubicBezTo>
                  <a:pt x="4824502" y="2197591"/>
                  <a:pt x="4766572" y="2255523"/>
                  <a:pt x="4766572" y="2255523"/>
                </a:cubicBezTo>
                <a:lnTo>
                  <a:pt x="4422563" y="2763414"/>
                </a:lnTo>
                <a:lnTo>
                  <a:pt x="4399870" y="2748805"/>
                </a:lnTo>
                <a:cubicBezTo>
                  <a:pt x="4379015" y="2733453"/>
                  <a:pt x="4358739" y="2713177"/>
                  <a:pt x="4361056" y="2693480"/>
                </a:cubicBezTo>
                <a:cubicBezTo>
                  <a:pt x="4361056" y="2693480"/>
                  <a:pt x="4395814" y="2593840"/>
                  <a:pt x="4298489" y="2605425"/>
                </a:cubicBezTo>
                <a:cubicBezTo>
                  <a:pt x="4298489" y="2605425"/>
                  <a:pt x="4285455" y="2598909"/>
                  <a:pt x="4236902" y="2622045"/>
                </a:cubicBezTo>
                <a:lnTo>
                  <a:pt x="4205003" y="2639946"/>
                </a:lnTo>
                <a:lnTo>
                  <a:pt x="4213619" y="2615853"/>
                </a:lnTo>
                <a:cubicBezTo>
                  <a:pt x="4223178" y="2598474"/>
                  <a:pt x="4233606" y="2591522"/>
                  <a:pt x="4233606" y="2591522"/>
                </a:cubicBezTo>
                <a:lnTo>
                  <a:pt x="4678517" y="2167467"/>
                </a:lnTo>
                <a:cubicBezTo>
                  <a:pt x="4701690" y="2146612"/>
                  <a:pt x="4721965" y="2143716"/>
                  <a:pt x="4736448" y="2146033"/>
                </a:cubicBezTo>
                <a:close/>
                <a:moveTo>
                  <a:pt x="2679023" y="1316748"/>
                </a:moveTo>
                <a:cubicBezTo>
                  <a:pt x="2670623" y="1319935"/>
                  <a:pt x="2663672" y="1326308"/>
                  <a:pt x="2660196" y="1335577"/>
                </a:cubicBezTo>
                <a:cubicBezTo>
                  <a:pt x="2657878" y="1342527"/>
                  <a:pt x="2595313" y="1488515"/>
                  <a:pt x="2599948" y="1592789"/>
                </a:cubicBezTo>
                <a:cubicBezTo>
                  <a:pt x="2599948" y="1599742"/>
                  <a:pt x="2616167" y="1785122"/>
                  <a:pt x="2727395" y="1942694"/>
                </a:cubicBezTo>
                <a:cubicBezTo>
                  <a:pt x="2729714" y="1942694"/>
                  <a:pt x="2801547" y="2063191"/>
                  <a:pt x="2796913" y="2220763"/>
                </a:cubicBezTo>
                <a:cubicBezTo>
                  <a:pt x="2796913" y="2239301"/>
                  <a:pt x="2810816" y="2255521"/>
                  <a:pt x="2831673" y="2255521"/>
                </a:cubicBezTo>
                <a:cubicBezTo>
                  <a:pt x="2850210" y="2255521"/>
                  <a:pt x="2866430" y="2241617"/>
                  <a:pt x="2866430" y="2223079"/>
                </a:cubicBezTo>
                <a:cubicBezTo>
                  <a:pt x="2871064" y="2044653"/>
                  <a:pt x="2792278" y="1912569"/>
                  <a:pt x="2787644" y="1905618"/>
                </a:cubicBezTo>
                <a:cubicBezTo>
                  <a:pt x="2685685" y="1761949"/>
                  <a:pt x="2669465" y="1588155"/>
                  <a:pt x="2669465" y="1588155"/>
                </a:cubicBezTo>
                <a:cubicBezTo>
                  <a:pt x="2667147" y="1500100"/>
                  <a:pt x="2725077" y="1365699"/>
                  <a:pt x="2725077" y="1363383"/>
                </a:cubicBezTo>
                <a:cubicBezTo>
                  <a:pt x="2732030" y="1344845"/>
                  <a:pt x="2725077" y="1323989"/>
                  <a:pt x="2706541" y="1317039"/>
                </a:cubicBezTo>
                <a:cubicBezTo>
                  <a:pt x="2697272" y="1313562"/>
                  <a:pt x="2687424" y="1313562"/>
                  <a:pt x="2679023" y="1316748"/>
                </a:cubicBezTo>
                <a:close/>
                <a:moveTo>
                  <a:pt x="3661900" y="43514"/>
                </a:moveTo>
                <a:cubicBezTo>
                  <a:pt x="3687603" y="44654"/>
                  <a:pt x="3700637" y="51823"/>
                  <a:pt x="3700637" y="51823"/>
                </a:cubicBezTo>
                <a:cubicBezTo>
                  <a:pt x="3916142" y="151464"/>
                  <a:pt x="3967122" y="290498"/>
                  <a:pt x="3967122" y="290498"/>
                </a:cubicBezTo>
                <a:lnTo>
                  <a:pt x="3955534" y="436486"/>
                </a:lnTo>
                <a:lnTo>
                  <a:pt x="3917409" y="423225"/>
                </a:lnTo>
                <a:lnTo>
                  <a:pt x="3915737" y="421250"/>
                </a:lnTo>
                <a:cubicBezTo>
                  <a:pt x="3871963" y="370741"/>
                  <a:pt x="3744044" y="234060"/>
                  <a:pt x="3559208" y="129965"/>
                </a:cubicBezTo>
                <a:lnTo>
                  <a:pt x="3496142" y="100266"/>
                </a:lnTo>
                <a:lnTo>
                  <a:pt x="3547157" y="71375"/>
                </a:lnTo>
                <a:cubicBezTo>
                  <a:pt x="3597828" y="47261"/>
                  <a:pt x="3636198" y="42373"/>
                  <a:pt x="3661900" y="43514"/>
                </a:cubicBezTo>
                <a:close/>
                <a:moveTo>
                  <a:pt x="3052075" y="570"/>
                </a:moveTo>
                <a:cubicBezTo>
                  <a:pt x="3056474" y="660"/>
                  <a:pt x="3058764" y="841"/>
                  <a:pt x="3058764" y="841"/>
                </a:cubicBezTo>
                <a:cubicBezTo>
                  <a:pt x="3186213" y="-4952"/>
                  <a:pt x="3304537" y="19669"/>
                  <a:pt x="3410334" y="59859"/>
                </a:cubicBezTo>
                <a:lnTo>
                  <a:pt x="3496142" y="100266"/>
                </a:lnTo>
                <a:lnTo>
                  <a:pt x="3492399" y="102386"/>
                </a:lnTo>
                <a:cubicBezTo>
                  <a:pt x="3472788" y="115186"/>
                  <a:pt x="3451825" y="130610"/>
                  <a:pt x="3429521" y="149148"/>
                </a:cubicBezTo>
                <a:lnTo>
                  <a:pt x="3290487" y="283548"/>
                </a:lnTo>
                <a:lnTo>
                  <a:pt x="3306706" y="325258"/>
                </a:lnTo>
                <a:lnTo>
                  <a:pt x="3302072" y="366969"/>
                </a:lnTo>
                <a:lnTo>
                  <a:pt x="3248776" y="441121"/>
                </a:lnTo>
                <a:lnTo>
                  <a:pt x="3202431" y="448071"/>
                </a:lnTo>
                <a:lnTo>
                  <a:pt x="3163037" y="420264"/>
                </a:lnTo>
                <a:cubicBezTo>
                  <a:pt x="3163037" y="420264"/>
                  <a:pt x="3135230" y="401726"/>
                  <a:pt x="3112058" y="431852"/>
                </a:cubicBezTo>
                <a:lnTo>
                  <a:pt x="3024002" y="554664"/>
                </a:lnTo>
                <a:cubicBezTo>
                  <a:pt x="3024002" y="554664"/>
                  <a:pt x="3012417" y="589424"/>
                  <a:pt x="2961438" y="594059"/>
                </a:cubicBezTo>
                <a:cubicBezTo>
                  <a:pt x="2961438" y="594059"/>
                  <a:pt x="2595314" y="589424"/>
                  <a:pt x="2609215" y="992625"/>
                </a:cubicBezTo>
                <a:cubicBezTo>
                  <a:pt x="2609215" y="992625"/>
                  <a:pt x="2604583" y="1298501"/>
                  <a:pt x="2928997" y="1321673"/>
                </a:cubicBezTo>
                <a:cubicBezTo>
                  <a:pt x="2928997" y="1321673"/>
                  <a:pt x="3281218" y="1328624"/>
                  <a:pt x="3315975" y="992625"/>
                </a:cubicBezTo>
                <a:cubicBezTo>
                  <a:pt x="3315975" y="992625"/>
                  <a:pt x="3339147" y="846637"/>
                  <a:pt x="3253411" y="749313"/>
                </a:cubicBezTo>
                <a:cubicBezTo>
                  <a:pt x="3253411" y="749313"/>
                  <a:pt x="3225604" y="719190"/>
                  <a:pt x="3248776" y="698333"/>
                </a:cubicBezTo>
                <a:lnTo>
                  <a:pt x="3334513" y="605644"/>
                </a:lnTo>
                <a:cubicBezTo>
                  <a:pt x="3334513" y="605644"/>
                  <a:pt x="3350735" y="594059"/>
                  <a:pt x="3334513" y="559299"/>
                </a:cubicBezTo>
                <a:lnTo>
                  <a:pt x="3304390" y="519907"/>
                </a:lnTo>
                <a:lnTo>
                  <a:pt x="3373907" y="434168"/>
                </a:lnTo>
                <a:lnTo>
                  <a:pt x="3415618" y="415630"/>
                </a:lnTo>
                <a:lnTo>
                  <a:pt x="3457328" y="445755"/>
                </a:lnTo>
                <a:cubicBezTo>
                  <a:pt x="3457328" y="445755"/>
                  <a:pt x="3441106" y="457340"/>
                  <a:pt x="3508307" y="417948"/>
                </a:cubicBezTo>
                <a:lnTo>
                  <a:pt x="3744666" y="271960"/>
                </a:lnTo>
                <a:lnTo>
                  <a:pt x="3902239" y="417948"/>
                </a:lnTo>
                <a:lnTo>
                  <a:pt x="3917409" y="423225"/>
                </a:lnTo>
                <a:lnTo>
                  <a:pt x="3928155" y="435919"/>
                </a:lnTo>
                <a:cubicBezTo>
                  <a:pt x="3930944" y="439308"/>
                  <a:pt x="3932365" y="441118"/>
                  <a:pt x="3932365" y="441118"/>
                </a:cubicBezTo>
                <a:cubicBezTo>
                  <a:pt x="4034323" y="429533"/>
                  <a:pt x="4226656" y="772485"/>
                  <a:pt x="4226656" y="772485"/>
                </a:cubicBezTo>
                <a:cubicBezTo>
                  <a:pt x="4273001" y="839684"/>
                  <a:pt x="4307758" y="1043602"/>
                  <a:pt x="4307758" y="1043602"/>
                </a:cubicBezTo>
                <a:cubicBezTo>
                  <a:pt x="4349469" y="1194224"/>
                  <a:pt x="4284586" y="1326305"/>
                  <a:pt x="4284586" y="1326305"/>
                </a:cubicBezTo>
                <a:cubicBezTo>
                  <a:pt x="4335565" y="1117754"/>
                  <a:pt x="4238241" y="1133975"/>
                  <a:pt x="4238241" y="1133975"/>
                </a:cubicBezTo>
                <a:cubicBezTo>
                  <a:pt x="4240560" y="1215078"/>
                  <a:pt x="4164089" y="1326305"/>
                  <a:pt x="4164089" y="1326305"/>
                </a:cubicBezTo>
                <a:cubicBezTo>
                  <a:pt x="4171042" y="1233616"/>
                  <a:pt x="4113110" y="1226665"/>
                  <a:pt x="4113110" y="1226665"/>
                </a:cubicBezTo>
                <a:cubicBezTo>
                  <a:pt x="4113110" y="1349478"/>
                  <a:pt x="4055180" y="1388872"/>
                  <a:pt x="4055180" y="1388872"/>
                </a:cubicBezTo>
                <a:cubicBezTo>
                  <a:pt x="4085303" y="1323990"/>
                  <a:pt x="4038958" y="1300817"/>
                  <a:pt x="4038958" y="1300817"/>
                </a:cubicBezTo>
                <a:cubicBezTo>
                  <a:pt x="3981028" y="1453755"/>
                  <a:pt x="3779426" y="1574252"/>
                  <a:pt x="3779426" y="1574252"/>
                </a:cubicBezTo>
                <a:cubicBezTo>
                  <a:pt x="3712227" y="1615962"/>
                  <a:pt x="3682102" y="1655354"/>
                  <a:pt x="3682102" y="1655354"/>
                </a:cubicBezTo>
                <a:cubicBezTo>
                  <a:pt x="3647345" y="1713287"/>
                  <a:pt x="3665882" y="1921839"/>
                  <a:pt x="3665882" y="1921839"/>
                </a:cubicBezTo>
                <a:cubicBezTo>
                  <a:pt x="3668199" y="1995991"/>
                  <a:pt x="3626488" y="1991356"/>
                  <a:pt x="3626488" y="1991356"/>
                </a:cubicBezTo>
                <a:lnTo>
                  <a:pt x="3515260" y="2002941"/>
                </a:lnTo>
                <a:cubicBezTo>
                  <a:pt x="3510626" y="2088680"/>
                  <a:pt x="3487453" y="2077093"/>
                  <a:pt x="3487453" y="2077093"/>
                </a:cubicBezTo>
                <a:cubicBezTo>
                  <a:pt x="3429523" y="2060873"/>
                  <a:pt x="3417936" y="2088680"/>
                  <a:pt x="3417936" y="2088680"/>
                </a:cubicBezTo>
                <a:cubicBezTo>
                  <a:pt x="3417936" y="2135025"/>
                  <a:pt x="3387813" y="2146610"/>
                  <a:pt x="3387813" y="2146610"/>
                </a:cubicBezTo>
                <a:cubicBezTo>
                  <a:pt x="3346103" y="2165148"/>
                  <a:pt x="3306708" y="2141976"/>
                  <a:pt x="3306708" y="2141976"/>
                </a:cubicBezTo>
                <a:cubicBezTo>
                  <a:pt x="3295123" y="2172101"/>
                  <a:pt x="3288170" y="2211493"/>
                  <a:pt x="3288170" y="2211493"/>
                </a:cubicBezTo>
                <a:cubicBezTo>
                  <a:pt x="3230240" y="2304183"/>
                  <a:pt x="3144501" y="2223080"/>
                  <a:pt x="3144501" y="2223080"/>
                </a:cubicBezTo>
                <a:cubicBezTo>
                  <a:pt x="3109744" y="2162832"/>
                  <a:pt x="3051811" y="2169783"/>
                  <a:pt x="3051811" y="2169783"/>
                </a:cubicBezTo>
                <a:cubicBezTo>
                  <a:pt x="2942902" y="2190639"/>
                  <a:pt x="2959121" y="2313452"/>
                  <a:pt x="2959121" y="2313452"/>
                </a:cubicBezTo>
                <a:cubicBezTo>
                  <a:pt x="2959121" y="2429314"/>
                  <a:pt x="3040226" y="2445536"/>
                  <a:pt x="3040226" y="2445536"/>
                </a:cubicBezTo>
                <a:lnTo>
                  <a:pt x="3241825" y="2614694"/>
                </a:lnTo>
                <a:lnTo>
                  <a:pt x="3276585" y="2656404"/>
                </a:lnTo>
                <a:cubicBezTo>
                  <a:pt x="3410985" y="2540542"/>
                  <a:pt x="3531482" y="2563714"/>
                  <a:pt x="3531482" y="2563714"/>
                </a:cubicBezTo>
                <a:cubicBezTo>
                  <a:pt x="3867482" y="2596156"/>
                  <a:pt x="3967124" y="2869591"/>
                  <a:pt x="3967124" y="2869591"/>
                </a:cubicBezTo>
                <a:lnTo>
                  <a:pt x="4006516" y="2869591"/>
                </a:lnTo>
                <a:cubicBezTo>
                  <a:pt x="4041276" y="2783854"/>
                  <a:pt x="4175677" y="2656404"/>
                  <a:pt x="4175677" y="2656404"/>
                </a:cubicBezTo>
                <a:lnTo>
                  <a:pt x="4205003" y="2639946"/>
                </a:lnTo>
                <a:lnTo>
                  <a:pt x="4201345" y="2650177"/>
                </a:lnTo>
                <a:cubicBezTo>
                  <a:pt x="4198412" y="2664515"/>
                  <a:pt x="4197108" y="2681894"/>
                  <a:pt x="4198846" y="2702749"/>
                </a:cubicBezTo>
                <a:cubicBezTo>
                  <a:pt x="4198846" y="2702749"/>
                  <a:pt x="4240556" y="2783854"/>
                  <a:pt x="4187261" y="2848737"/>
                </a:cubicBezTo>
                <a:lnTo>
                  <a:pt x="4082983" y="2969234"/>
                </a:lnTo>
                <a:cubicBezTo>
                  <a:pt x="4082983" y="2969234"/>
                  <a:pt x="4036638" y="3031798"/>
                  <a:pt x="4078349" y="3092046"/>
                </a:cubicBezTo>
                <a:lnTo>
                  <a:pt x="4117743" y="3138391"/>
                </a:lnTo>
                <a:cubicBezTo>
                  <a:pt x="4117743" y="3138391"/>
                  <a:pt x="4147866" y="3177786"/>
                  <a:pt x="4226653" y="3052654"/>
                </a:cubicBezTo>
                <a:lnTo>
                  <a:pt x="4422563" y="2763414"/>
                </a:lnTo>
                <a:lnTo>
                  <a:pt x="4428835" y="2767452"/>
                </a:lnTo>
                <a:cubicBezTo>
                  <a:pt x="4436801" y="2771978"/>
                  <a:pt x="4442159" y="2774585"/>
                  <a:pt x="4442159" y="2774585"/>
                </a:cubicBezTo>
                <a:cubicBezTo>
                  <a:pt x="4488504" y="2774585"/>
                  <a:pt x="4446793" y="2874225"/>
                  <a:pt x="4446793" y="2874225"/>
                </a:cubicBezTo>
                <a:cubicBezTo>
                  <a:pt x="4432890" y="2904350"/>
                  <a:pt x="4463015" y="2950695"/>
                  <a:pt x="4463015" y="2950695"/>
                </a:cubicBezTo>
                <a:cubicBezTo>
                  <a:pt x="4527898" y="2978502"/>
                  <a:pt x="4493138" y="3036432"/>
                  <a:pt x="4493138" y="3036432"/>
                </a:cubicBezTo>
                <a:cubicBezTo>
                  <a:pt x="4446793" y="3071192"/>
                  <a:pt x="4428255" y="3145344"/>
                  <a:pt x="4428255" y="3145344"/>
                </a:cubicBezTo>
                <a:cubicBezTo>
                  <a:pt x="4386545" y="3265841"/>
                  <a:pt x="4312393" y="3307551"/>
                  <a:pt x="4312393" y="3307551"/>
                </a:cubicBezTo>
                <a:cubicBezTo>
                  <a:pt x="4578877" y="3516103"/>
                  <a:pt x="4887070" y="3949429"/>
                  <a:pt x="4887070" y="3949429"/>
                </a:cubicBezTo>
                <a:cubicBezTo>
                  <a:pt x="4907926" y="4056020"/>
                  <a:pt x="4914877" y="4141759"/>
                  <a:pt x="4914877" y="4141759"/>
                </a:cubicBezTo>
                <a:cubicBezTo>
                  <a:pt x="4910242" y="4382753"/>
                  <a:pt x="4845359" y="4598258"/>
                  <a:pt x="4845359" y="4598258"/>
                </a:cubicBezTo>
                <a:cubicBezTo>
                  <a:pt x="4898657" y="4776685"/>
                  <a:pt x="5095622" y="4938892"/>
                  <a:pt x="5095622" y="4938892"/>
                </a:cubicBezTo>
                <a:cubicBezTo>
                  <a:pt x="5160505" y="4880959"/>
                  <a:pt x="5230022" y="4874009"/>
                  <a:pt x="5230022" y="4874009"/>
                </a:cubicBezTo>
                <a:cubicBezTo>
                  <a:pt x="5320396" y="4885594"/>
                  <a:pt x="5408451" y="4890228"/>
                  <a:pt x="5408451" y="4890228"/>
                </a:cubicBezTo>
                <a:cubicBezTo>
                  <a:pt x="5554436" y="4899500"/>
                  <a:pt x="5658714" y="4836933"/>
                  <a:pt x="5658714" y="4836933"/>
                </a:cubicBezTo>
                <a:cubicBezTo>
                  <a:pt x="5765307" y="4776685"/>
                  <a:pt x="5793114" y="4853155"/>
                  <a:pt x="5793114" y="4853155"/>
                </a:cubicBezTo>
                <a:cubicBezTo>
                  <a:pt x="5816286" y="4911085"/>
                  <a:pt x="5742135" y="4992190"/>
                  <a:pt x="5742135" y="4992190"/>
                </a:cubicBezTo>
                <a:cubicBezTo>
                  <a:pt x="5832506" y="4989871"/>
                  <a:pt x="5943734" y="4938892"/>
                  <a:pt x="5943734" y="4938892"/>
                </a:cubicBezTo>
                <a:cubicBezTo>
                  <a:pt x="6048011" y="4864740"/>
                  <a:pt x="6249610" y="4834614"/>
                  <a:pt x="6249610" y="4834614"/>
                </a:cubicBezTo>
                <a:cubicBezTo>
                  <a:pt x="6377059" y="4799857"/>
                  <a:pt x="6358521" y="4920354"/>
                  <a:pt x="6358521" y="4920354"/>
                </a:cubicBezTo>
                <a:lnTo>
                  <a:pt x="6377059" y="4927304"/>
                </a:lnTo>
                <a:lnTo>
                  <a:pt x="6388645" y="4943526"/>
                </a:lnTo>
                <a:lnTo>
                  <a:pt x="6381694" y="4982918"/>
                </a:lnTo>
                <a:lnTo>
                  <a:pt x="6416451" y="5001456"/>
                </a:lnTo>
                <a:lnTo>
                  <a:pt x="6428039" y="5019994"/>
                </a:lnTo>
                <a:lnTo>
                  <a:pt x="6416451" y="5077926"/>
                </a:lnTo>
                <a:lnTo>
                  <a:pt x="6428039" y="5105733"/>
                </a:lnTo>
                <a:lnTo>
                  <a:pt x="6441943" y="5168298"/>
                </a:lnTo>
                <a:lnTo>
                  <a:pt x="6423405" y="5198423"/>
                </a:lnTo>
                <a:lnTo>
                  <a:pt x="6423405" y="5240133"/>
                </a:lnTo>
                <a:lnTo>
                  <a:pt x="6381694" y="5267940"/>
                </a:lnTo>
                <a:cubicBezTo>
                  <a:pt x="6316811" y="5291113"/>
                  <a:pt x="6177777" y="5402341"/>
                  <a:pt x="6177777" y="5402341"/>
                </a:cubicBezTo>
                <a:cubicBezTo>
                  <a:pt x="6075818" y="5513568"/>
                  <a:pt x="5906658" y="5536741"/>
                  <a:pt x="5906658" y="5536741"/>
                </a:cubicBezTo>
                <a:cubicBezTo>
                  <a:pt x="5605416" y="5578451"/>
                  <a:pt x="5408451" y="5733708"/>
                  <a:pt x="5408451" y="5733708"/>
                </a:cubicBezTo>
                <a:cubicBezTo>
                  <a:pt x="5223072" y="5937623"/>
                  <a:pt x="5079402" y="5895915"/>
                  <a:pt x="5079402" y="5895915"/>
                </a:cubicBezTo>
                <a:cubicBezTo>
                  <a:pt x="4928780" y="5898231"/>
                  <a:pt x="4870850" y="5694314"/>
                  <a:pt x="4870850" y="5694314"/>
                </a:cubicBezTo>
                <a:cubicBezTo>
                  <a:pt x="4856947" y="5546010"/>
                  <a:pt x="4748035" y="5620162"/>
                  <a:pt x="4748035" y="5620162"/>
                </a:cubicBezTo>
                <a:lnTo>
                  <a:pt x="4666933" y="5701264"/>
                </a:lnTo>
                <a:cubicBezTo>
                  <a:pt x="4534848" y="5851886"/>
                  <a:pt x="4372641" y="5752243"/>
                  <a:pt x="4372641" y="5752243"/>
                </a:cubicBezTo>
                <a:cubicBezTo>
                  <a:pt x="4254463" y="5682726"/>
                  <a:pt x="4284586" y="5381484"/>
                  <a:pt x="4284586" y="5381484"/>
                </a:cubicBezTo>
                <a:cubicBezTo>
                  <a:pt x="4191896" y="4994506"/>
                  <a:pt x="3913827" y="4582036"/>
                  <a:pt x="3913827" y="4582036"/>
                </a:cubicBezTo>
                <a:cubicBezTo>
                  <a:pt x="3875013" y="4552202"/>
                  <a:pt x="3838227" y="4517950"/>
                  <a:pt x="3803568" y="4480852"/>
                </a:cubicBezTo>
                <a:lnTo>
                  <a:pt x="3800007" y="4476532"/>
                </a:lnTo>
                <a:lnTo>
                  <a:pt x="3780527" y="4590443"/>
                </a:lnTo>
                <a:lnTo>
                  <a:pt x="3780525" y="4590467"/>
                </a:lnTo>
                <a:lnTo>
                  <a:pt x="3765094" y="4735131"/>
                </a:lnTo>
                <a:lnTo>
                  <a:pt x="3765092" y="4735183"/>
                </a:lnTo>
                <a:lnTo>
                  <a:pt x="3765094" y="4735132"/>
                </a:lnTo>
                <a:lnTo>
                  <a:pt x="3765902" y="4727558"/>
                </a:lnTo>
                <a:lnTo>
                  <a:pt x="3763880" y="4767502"/>
                </a:lnTo>
                <a:lnTo>
                  <a:pt x="3761087" y="4841968"/>
                </a:lnTo>
                <a:lnTo>
                  <a:pt x="3761604" y="4880319"/>
                </a:lnTo>
                <a:lnTo>
                  <a:pt x="3764152" y="4948933"/>
                </a:lnTo>
                <a:lnTo>
                  <a:pt x="3765139" y="4957284"/>
                </a:lnTo>
                <a:lnTo>
                  <a:pt x="3763636" y="4934981"/>
                </a:lnTo>
                <a:lnTo>
                  <a:pt x="3766230" y="4966518"/>
                </a:lnTo>
                <a:lnTo>
                  <a:pt x="3771090" y="5007656"/>
                </a:lnTo>
                <a:lnTo>
                  <a:pt x="3774769" y="5031180"/>
                </a:lnTo>
                <a:lnTo>
                  <a:pt x="3781007" y="5061338"/>
                </a:lnTo>
                <a:lnTo>
                  <a:pt x="3784037" y="5074110"/>
                </a:lnTo>
                <a:lnTo>
                  <a:pt x="3782356" y="5067859"/>
                </a:lnTo>
                <a:lnTo>
                  <a:pt x="3783197" y="5071928"/>
                </a:lnTo>
                <a:lnTo>
                  <a:pt x="3790925" y="5097158"/>
                </a:lnTo>
                <a:lnTo>
                  <a:pt x="3792279" y="5101288"/>
                </a:lnTo>
                <a:lnTo>
                  <a:pt x="3791572" y="5099273"/>
                </a:lnTo>
                <a:lnTo>
                  <a:pt x="3792746" y="5103106"/>
                </a:lnTo>
                <a:cubicBezTo>
                  <a:pt x="3795435" y="5110379"/>
                  <a:pt x="3797462" y="5114615"/>
                  <a:pt x="3798331" y="5116063"/>
                </a:cubicBezTo>
                <a:lnTo>
                  <a:pt x="3798364" y="5116122"/>
                </a:lnTo>
                <a:lnTo>
                  <a:pt x="3798347" y="5116093"/>
                </a:lnTo>
                <a:lnTo>
                  <a:pt x="3841530" y="5195336"/>
                </a:lnTo>
                <a:lnTo>
                  <a:pt x="3838161" y="5187944"/>
                </a:lnTo>
                <a:lnTo>
                  <a:pt x="3840723" y="5192568"/>
                </a:lnTo>
                <a:lnTo>
                  <a:pt x="3843401" y="5198769"/>
                </a:lnTo>
                <a:lnTo>
                  <a:pt x="3845921" y="5203395"/>
                </a:lnTo>
                <a:lnTo>
                  <a:pt x="3852185" y="5218716"/>
                </a:lnTo>
                <a:lnTo>
                  <a:pt x="3864731" y="5246247"/>
                </a:lnTo>
                <a:lnTo>
                  <a:pt x="3867285" y="5254086"/>
                </a:lnTo>
                <a:lnTo>
                  <a:pt x="3855237" y="5226182"/>
                </a:lnTo>
                <a:lnTo>
                  <a:pt x="3869801" y="5261806"/>
                </a:lnTo>
                <a:lnTo>
                  <a:pt x="3867285" y="5254086"/>
                </a:lnTo>
                <a:lnTo>
                  <a:pt x="3873002" y="5267325"/>
                </a:lnTo>
                <a:lnTo>
                  <a:pt x="3876971" y="5279345"/>
                </a:lnTo>
                <a:lnTo>
                  <a:pt x="3880558" y="5288119"/>
                </a:lnTo>
                <a:lnTo>
                  <a:pt x="3887016" y="5309765"/>
                </a:lnTo>
                <a:lnTo>
                  <a:pt x="3896534" y="5338590"/>
                </a:lnTo>
                <a:lnTo>
                  <a:pt x="3900713" y="5355679"/>
                </a:lnTo>
                <a:lnTo>
                  <a:pt x="3904278" y="5367630"/>
                </a:lnTo>
                <a:lnTo>
                  <a:pt x="3907819" y="5384732"/>
                </a:lnTo>
                <a:lnTo>
                  <a:pt x="3912682" y="5404615"/>
                </a:lnTo>
                <a:lnTo>
                  <a:pt x="3916297" y="5425687"/>
                </a:lnTo>
                <a:lnTo>
                  <a:pt x="3919119" y="5439319"/>
                </a:lnTo>
                <a:lnTo>
                  <a:pt x="3920656" y="5451099"/>
                </a:lnTo>
                <a:lnTo>
                  <a:pt x="3922811" y="5463655"/>
                </a:lnTo>
                <a:lnTo>
                  <a:pt x="3923396" y="5469029"/>
                </a:lnTo>
                <a:lnTo>
                  <a:pt x="3922100" y="5462160"/>
                </a:lnTo>
                <a:lnTo>
                  <a:pt x="3925391" y="5487370"/>
                </a:lnTo>
                <a:lnTo>
                  <a:pt x="3923396" y="5469029"/>
                </a:lnTo>
                <a:lnTo>
                  <a:pt x="3923846" y="5471418"/>
                </a:lnTo>
                <a:lnTo>
                  <a:pt x="3925984" y="5491912"/>
                </a:lnTo>
                <a:lnTo>
                  <a:pt x="3927116" y="5500582"/>
                </a:lnTo>
                <a:lnTo>
                  <a:pt x="3927510" y="5506529"/>
                </a:lnTo>
                <a:lnTo>
                  <a:pt x="3928283" y="5513946"/>
                </a:lnTo>
                <a:lnTo>
                  <a:pt x="3927561" y="5507308"/>
                </a:lnTo>
                <a:lnTo>
                  <a:pt x="3929661" y="5539050"/>
                </a:lnTo>
                <a:lnTo>
                  <a:pt x="3928286" y="5513976"/>
                </a:lnTo>
                <a:lnTo>
                  <a:pt x="3930307" y="5548810"/>
                </a:lnTo>
                <a:lnTo>
                  <a:pt x="3930341" y="5551457"/>
                </a:lnTo>
                <a:lnTo>
                  <a:pt x="3930341" y="5551462"/>
                </a:lnTo>
                <a:lnTo>
                  <a:pt x="3930341" y="5551461"/>
                </a:lnTo>
                <a:lnTo>
                  <a:pt x="3930728" y="5581396"/>
                </a:lnTo>
                <a:cubicBezTo>
                  <a:pt x="3930633" y="5589361"/>
                  <a:pt x="3930415" y="5594286"/>
                  <a:pt x="3930415" y="5595734"/>
                </a:cubicBezTo>
                <a:cubicBezTo>
                  <a:pt x="3930415" y="5841362"/>
                  <a:pt x="3670884" y="5936368"/>
                  <a:pt x="3531849" y="5952590"/>
                </a:cubicBezTo>
                <a:lnTo>
                  <a:pt x="3527214" y="5952590"/>
                </a:lnTo>
                <a:lnTo>
                  <a:pt x="2732397" y="5959540"/>
                </a:lnTo>
                <a:cubicBezTo>
                  <a:pt x="2642026" y="5957224"/>
                  <a:pt x="2588728" y="5947955"/>
                  <a:pt x="2579459" y="5906245"/>
                </a:cubicBezTo>
                <a:cubicBezTo>
                  <a:pt x="2575984" y="5887707"/>
                  <a:pt x="2584095" y="5872066"/>
                  <a:pt x="2597129" y="5859320"/>
                </a:cubicBezTo>
                <a:lnTo>
                  <a:pt x="2603445" y="5855368"/>
                </a:lnTo>
                <a:lnTo>
                  <a:pt x="2607725" y="5850306"/>
                </a:lnTo>
                <a:lnTo>
                  <a:pt x="2644327" y="5829784"/>
                </a:lnTo>
                <a:lnTo>
                  <a:pt x="2644342" y="5829774"/>
                </a:lnTo>
                <a:lnTo>
                  <a:pt x="2648977" y="5827458"/>
                </a:lnTo>
                <a:lnTo>
                  <a:pt x="2838991" y="5804286"/>
                </a:lnTo>
                <a:lnTo>
                  <a:pt x="2924459" y="5760242"/>
                </a:lnTo>
                <a:lnTo>
                  <a:pt x="2939190" y="5750127"/>
                </a:lnTo>
                <a:lnTo>
                  <a:pt x="2928157" y="5758336"/>
                </a:lnTo>
                <a:lnTo>
                  <a:pt x="2933138" y="5755769"/>
                </a:lnTo>
                <a:lnTo>
                  <a:pt x="2945690" y="5745664"/>
                </a:lnTo>
                <a:lnTo>
                  <a:pt x="2939190" y="5750127"/>
                </a:lnTo>
                <a:lnTo>
                  <a:pt x="2951805" y="5740741"/>
                </a:lnTo>
                <a:lnTo>
                  <a:pt x="2991960" y="5708411"/>
                </a:lnTo>
                <a:lnTo>
                  <a:pt x="2999083" y="5701683"/>
                </a:lnTo>
                <a:lnTo>
                  <a:pt x="2995389" y="5705651"/>
                </a:lnTo>
                <a:lnTo>
                  <a:pt x="3002574" y="5699865"/>
                </a:lnTo>
                <a:lnTo>
                  <a:pt x="3007940" y="5693316"/>
                </a:lnTo>
                <a:lnTo>
                  <a:pt x="2999083" y="5701683"/>
                </a:lnTo>
                <a:lnTo>
                  <a:pt x="3015770" y="5683760"/>
                </a:lnTo>
                <a:lnTo>
                  <a:pt x="3043765" y="5649590"/>
                </a:lnTo>
                <a:lnTo>
                  <a:pt x="3058504" y="5626794"/>
                </a:lnTo>
                <a:lnTo>
                  <a:pt x="3076362" y="5593489"/>
                </a:lnTo>
                <a:lnTo>
                  <a:pt x="3085707" y="5572196"/>
                </a:lnTo>
                <a:lnTo>
                  <a:pt x="3079581" y="5587486"/>
                </a:lnTo>
                <a:lnTo>
                  <a:pt x="3082303" y="5582409"/>
                </a:lnTo>
                <a:lnTo>
                  <a:pt x="3085724" y="5572159"/>
                </a:lnTo>
                <a:lnTo>
                  <a:pt x="3085707" y="5572196"/>
                </a:lnTo>
                <a:lnTo>
                  <a:pt x="3085731" y="5572137"/>
                </a:lnTo>
                <a:lnTo>
                  <a:pt x="3094935" y="5544559"/>
                </a:lnTo>
                <a:lnTo>
                  <a:pt x="3107378" y="5488445"/>
                </a:lnTo>
                <a:lnTo>
                  <a:pt x="3106519" y="5493901"/>
                </a:lnTo>
                <a:lnTo>
                  <a:pt x="3108152" y="5484955"/>
                </a:lnTo>
                <a:lnTo>
                  <a:pt x="3107378" y="5488445"/>
                </a:lnTo>
                <a:lnTo>
                  <a:pt x="3108324" y="5482442"/>
                </a:lnTo>
                <a:lnTo>
                  <a:pt x="3110246" y="5454019"/>
                </a:lnTo>
                <a:cubicBezTo>
                  <a:pt x="3110364" y="5446379"/>
                  <a:pt x="3110110" y="5441636"/>
                  <a:pt x="3110110" y="5440477"/>
                </a:cubicBezTo>
                <a:lnTo>
                  <a:pt x="3110110" y="5438161"/>
                </a:lnTo>
                <a:lnTo>
                  <a:pt x="3110110" y="5435843"/>
                </a:lnTo>
                <a:cubicBezTo>
                  <a:pt x="3117060" y="5204118"/>
                  <a:pt x="2927046" y="4963125"/>
                  <a:pt x="2924730" y="4960809"/>
                </a:cubicBezTo>
                <a:lnTo>
                  <a:pt x="2922412" y="4958490"/>
                </a:lnTo>
                <a:cubicBezTo>
                  <a:pt x="2822771" y="4817139"/>
                  <a:pt x="2762523" y="4613222"/>
                  <a:pt x="2760204" y="4603953"/>
                </a:cubicBezTo>
                <a:lnTo>
                  <a:pt x="2722191" y="4445126"/>
                </a:lnTo>
                <a:lnTo>
                  <a:pt x="2698632" y="4468138"/>
                </a:lnTo>
                <a:cubicBezTo>
                  <a:pt x="2650567" y="4512048"/>
                  <a:pt x="2627756" y="4524104"/>
                  <a:pt x="2627756" y="4524104"/>
                </a:cubicBezTo>
                <a:cubicBezTo>
                  <a:pt x="2542017" y="4563498"/>
                  <a:pt x="2565190" y="4679360"/>
                  <a:pt x="2565190" y="4679360"/>
                </a:cubicBezTo>
                <a:cubicBezTo>
                  <a:pt x="2604584" y="4880959"/>
                  <a:pt x="2542017" y="4904132"/>
                  <a:pt x="2542017" y="4904132"/>
                </a:cubicBezTo>
                <a:cubicBezTo>
                  <a:pt x="2465549" y="4943526"/>
                  <a:pt x="2518845" y="5066339"/>
                  <a:pt x="2518845" y="5066339"/>
                </a:cubicBezTo>
                <a:cubicBezTo>
                  <a:pt x="2588362" y="5205376"/>
                  <a:pt x="2495672" y="5198423"/>
                  <a:pt x="2495672" y="5198423"/>
                </a:cubicBezTo>
                <a:lnTo>
                  <a:pt x="2442377" y="5237815"/>
                </a:lnTo>
                <a:lnTo>
                  <a:pt x="2402982" y="5400022"/>
                </a:lnTo>
                <a:lnTo>
                  <a:pt x="2270901" y="5439417"/>
                </a:lnTo>
                <a:lnTo>
                  <a:pt x="2148085" y="5492712"/>
                </a:lnTo>
                <a:cubicBezTo>
                  <a:pt x="2016004" y="5654919"/>
                  <a:pt x="1969659" y="5631747"/>
                  <a:pt x="1969659" y="5631747"/>
                </a:cubicBezTo>
                <a:cubicBezTo>
                  <a:pt x="1916361" y="5715170"/>
                  <a:pt x="1730981" y="5800907"/>
                  <a:pt x="1730981" y="5800907"/>
                </a:cubicBezTo>
                <a:cubicBezTo>
                  <a:pt x="1422789" y="5932989"/>
                  <a:pt x="827256" y="5893597"/>
                  <a:pt x="827256" y="5893597"/>
                </a:cubicBezTo>
                <a:cubicBezTo>
                  <a:pt x="287339" y="5777734"/>
                  <a:pt x="340634" y="5274893"/>
                  <a:pt x="340634" y="5274893"/>
                </a:cubicBezTo>
                <a:lnTo>
                  <a:pt x="148304" y="5298066"/>
                </a:lnTo>
                <a:cubicBezTo>
                  <a:pt x="139035" y="5075608"/>
                  <a:pt x="62564" y="4850836"/>
                  <a:pt x="62564" y="4850836"/>
                </a:cubicBezTo>
                <a:cubicBezTo>
                  <a:pt x="139035" y="4741925"/>
                  <a:pt x="139035" y="4341042"/>
                  <a:pt x="139035" y="4341042"/>
                </a:cubicBezTo>
                <a:cubicBezTo>
                  <a:pt x="46345" y="4371165"/>
                  <a:pt x="6951" y="4579717"/>
                  <a:pt x="6951" y="4579717"/>
                </a:cubicBezTo>
                <a:cubicBezTo>
                  <a:pt x="-9269" y="4440683"/>
                  <a:pt x="122813" y="4109318"/>
                  <a:pt x="122813" y="4109318"/>
                </a:cubicBezTo>
                <a:cubicBezTo>
                  <a:pt x="62564" y="4257622"/>
                  <a:pt x="0" y="4287745"/>
                  <a:pt x="0" y="4287745"/>
                </a:cubicBezTo>
                <a:cubicBezTo>
                  <a:pt x="99641" y="4000406"/>
                  <a:pt x="76468" y="3738559"/>
                  <a:pt x="76468" y="3738559"/>
                </a:cubicBezTo>
                <a:cubicBezTo>
                  <a:pt x="62564" y="3536957"/>
                  <a:pt x="139035" y="3390972"/>
                  <a:pt x="139035" y="3390972"/>
                </a:cubicBezTo>
                <a:cubicBezTo>
                  <a:pt x="92690" y="3400241"/>
                  <a:pt x="23173" y="3499881"/>
                  <a:pt x="23173" y="3499881"/>
                </a:cubicBezTo>
                <a:cubicBezTo>
                  <a:pt x="69518" y="3159247"/>
                  <a:pt x="308193" y="2811661"/>
                  <a:pt x="308193" y="2811661"/>
                </a:cubicBezTo>
                <a:cubicBezTo>
                  <a:pt x="252579" y="2811661"/>
                  <a:pt x="220137" y="2827880"/>
                  <a:pt x="203918" y="2839468"/>
                </a:cubicBezTo>
                <a:lnTo>
                  <a:pt x="495891" y="2582252"/>
                </a:lnTo>
                <a:cubicBezTo>
                  <a:pt x="665048" y="2433949"/>
                  <a:pt x="780911" y="2102584"/>
                  <a:pt x="780911" y="2102584"/>
                </a:cubicBezTo>
                <a:cubicBezTo>
                  <a:pt x="880553" y="1847687"/>
                  <a:pt x="1035808" y="1646085"/>
                  <a:pt x="1035808" y="1646085"/>
                </a:cubicBezTo>
                <a:cubicBezTo>
                  <a:pt x="1290705" y="1305452"/>
                  <a:pt x="1622072" y="1235934"/>
                  <a:pt x="1622072" y="1235934"/>
                </a:cubicBezTo>
                <a:cubicBezTo>
                  <a:pt x="2022954" y="1106168"/>
                  <a:pt x="2039176" y="974084"/>
                  <a:pt x="2039176" y="974084"/>
                </a:cubicBezTo>
                <a:cubicBezTo>
                  <a:pt x="2445418" y="18221"/>
                  <a:pt x="2986079" y="-788"/>
                  <a:pt x="3052075" y="5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1D611D-C3B2-4C58-878D-5AC2D7575591}"/>
              </a:ext>
            </a:extLst>
          </p:cNvPr>
          <p:cNvSpPr/>
          <p:nvPr/>
        </p:nvSpPr>
        <p:spPr>
          <a:xfrm>
            <a:off x="2337312" y="3415880"/>
            <a:ext cx="46345" cy="46345"/>
          </a:xfrm>
          <a:custGeom>
            <a:avLst/>
            <a:gdLst>
              <a:gd name="connsiteX0" fmla="*/ 7144 w 19050"/>
              <a:gd name="connsiteY0" fmla="*/ 11906 h 19050"/>
              <a:gd name="connsiteX1" fmla="*/ 11906 w 19050"/>
              <a:gd name="connsiteY1" fmla="*/ 7144 h 19050"/>
              <a:gd name="connsiteX2" fmla="*/ 7144 w 19050"/>
              <a:gd name="connsiteY2" fmla="*/ 1190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19050">
                <a:moveTo>
                  <a:pt x="7144" y="11906"/>
                </a:moveTo>
                <a:lnTo>
                  <a:pt x="11906" y="7144"/>
                </a:lnTo>
                <a:cubicBezTo>
                  <a:pt x="9049" y="10001"/>
                  <a:pt x="7144" y="11906"/>
                  <a:pt x="7144" y="11906"/>
                </a:cubicBezTo>
                <a:close/>
              </a:path>
            </a:pathLst>
          </a:custGeom>
          <a:solidFill>
            <a:srgbClr val="A380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08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3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5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5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25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3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90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42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19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499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02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7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9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00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677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234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0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582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88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191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182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61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36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1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1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242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27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533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462336" y="315931"/>
            <a:ext cx="3113070" cy="62261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843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362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7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22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950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450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931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942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4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2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02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9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5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63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317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380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522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978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670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58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31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0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2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955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0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99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741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02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057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3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1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2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98" r:id="rId4"/>
    <p:sldLayoutId id="2147483676" r:id="rId5"/>
    <p:sldLayoutId id="2147483677" r:id="rId6"/>
    <p:sldLayoutId id="2147483678" r:id="rId7"/>
    <p:sldLayoutId id="2147483680" r:id="rId8"/>
    <p:sldLayoutId id="2147483691" r:id="rId9"/>
    <p:sldLayoutId id="2147483682" r:id="rId10"/>
    <p:sldLayoutId id="2147483692" r:id="rId11"/>
    <p:sldLayoutId id="2147483684" r:id="rId12"/>
    <p:sldLayoutId id="2147483695" r:id="rId13"/>
    <p:sldLayoutId id="2147483687" r:id="rId14"/>
    <p:sldLayoutId id="2147483688" r:id="rId15"/>
    <p:sldLayoutId id="2147483671" r:id="rId16"/>
    <p:sldLayoutId id="2147483672" r:id="rId17"/>
    <p:sldLayoutId id="2147483767" r:id="rId18"/>
    <p:sldLayoutId id="2147483768" r:id="rId19"/>
    <p:sldLayoutId id="21474837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lakner.rozalia@amk.uni-obuda.hu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mailto:szell.karoly@amk.uni-obuda.hu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mk.uni-obuda.hu/gyakorlati-kepzessel-es-sportosan-aktivan-kezdodott-a-sportkozgazdasz-mesterszak-az-obudai-egyetemen/" TargetMode="External"/><Relationship Id="rId3" Type="http://schemas.openxmlformats.org/officeDocument/2006/relationships/image" Target="../media/image63.jpg"/><Relationship Id="rId7" Type="http://schemas.openxmlformats.org/officeDocument/2006/relationships/hyperlink" Target="https://amk.uni-obuda.hu/sportkozgazdasz-mesterkepzes-oszi-felev/" TargetMode="External"/><Relationship Id="rId2" Type="http://schemas.openxmlformats.org/officeDocument/2006/relationships/hyperlink" Target="mailto:andras.krisztina@amk.uni-obuda.hu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oeamk.szekesfehervar/" TargetMode="External"/><Relationship Id="rId11" Type="http://schemas.openxmlformats.org/officeDocument/2006/relationships/hyperlink" Target="https://amk.uni-obuda.hu/tovabbra-is-ertekes-szakmai-eloadasok-izgalmas-gyakorlatok-igy-folytatodott-a-sportkozgazdasz-mesterszak-tavasza-az-obudai-egyetemen/" TargetMode="External"/><Relationship Id="rId5" Type="http://schemas.openxmlformats.org/officeDocument/2006/relationships/hyperlink" Target="https://amk.uni-obuda.hu/sportkozgazdasz-msc/" TargetMode="External"/><Relationship Id="rId10" Type="http://schemas.openxmlformats.org/officeDocument/2006/relationships/hyperlink" Target="https://amk.uni-obuda.hu/ertekes-szakmai-eloadasok-izgalmas-gyakorlatok-igy-kezdodott-a-sportkozgazdasz-mesterszak-tavasza-az-obudai-egyetemen/" TargetMode="External"/><Relationship Id="rId4" Type="http://schemas.openxmlformats.org/officeDocument/2006/relationships/image" Target="../media/image64.jpeg"/><Relationship Id="rId9" Type="http://schemas.openxmlformats.org/officeDocument/2006/relationships/hyperlink" Target="https://amk.uni-obuda.hu/izgalmas-kurzusok-es-kozossegepite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microsoft.com/office/2007/relationships/hdphoto" Target="../media/hdphoto2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jancs&#243;.tamas@amk.uni-obuda.hu" TargetMode="Externa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mk.uni-obuda.h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87484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Óbudai Egyetem</a:t>
            </a:r>
            <a:endParaRPr lang="hu-HU" altLang="ko-KR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0863C-06E7-4CF7-B650-284851284913}"/>
              </a:ext>
            </a:extLst>
          </p:cNvPr>
          <p:cNvSpPr txBox="1"/>
          <p:nvPr/>
        </p:nvSpPr>
        <p:spPr>
          <a:xfrm>
            <a:off x="6504708" y="2435232"/>
            <a:ext cx="51261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800" b="1" dirty="0">
                <a:solidFill>
                  <a:schemeClr val="bg1"/>
                </a:solidFill>
                <a:cs typeface="Arial" pitchFamily="34" charset="0"/>
              </a:rPr>
              <a:t>Alba Regia Kar</a:t>
            </a:r>
          </a:p>
          <a:p>
            <a:pPr algn="ctr"/>
            <a:endParaRPr lang="hu-HU" altLang="ko-KR" sz="5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hu-HU" altLang="ko-KR" sz="4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Székesfehérvár</a:t>
            </a:r>
          </a:p>
        </p:txBody>
      </p: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0D31F93-0687-7545-4B5B-3CC5A7899E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4" y="236594"/>
            <a:ext cx="1822107" cy="501780"/>
          </a:xfrm>
          <a:prstGeom prst="rect">
            <a:avLst/>
          </a:prstGeom>
        </p:spPr>
      </p:pic>
      <p:grpSp>
        <p:nvGrpSpPr>
          <p:cNvPr id="2" name="Group 323">
            <a:extLst>
              <a:ext uri="{FF2B5EF4-FFF2-40B4-BE49-F238E27FC236}">
                <a16:creationId xmlns:a16="http://schemas.microsoft.com/office/drawing/2014/main" id="{9092315E-C628-56D0-38E9-8BBE230C271C}"/>
              </a:ext>
            </a:extLst>
          </p:cNvPr>
          <p:cNvGrpSpPr/>
          <p:nvPr/>
        </p:nvGrpSpPr>
        <p:grpSpPr>
          <a:xfrm flipH="1">
            <a:off x="6297848" y="4653765"/>
            <a:ext cx="2119486" cy="1944761"/>
            <a:chOff x="837241" y="2338238"/>
            <a:chExt cx="4340280" cy="3982478"/>
          </a:xfrm>
        </p:grpSpPr>
        <p:sp>
          <p:nvSpPr>
            <p:cNvPr id="3" name="Freeform: Shape 324">
              <a:extLst>
                <a:ext uri="{FF2B5EF4-FFF2-40B4-BE49-F238E27FC236}">
                  <a16:creationId xmlns:a16="http://schemas.microsoft.com/office/drawing/2014/main" id="{D91E1BC8-1D9A-7406-2B33-D2674064654C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" name="Freeform: Shape 325">
              <a:extLst>
                <a:ext uri="{FF2B5EF4-FFF2-40B4-BE49-F238E27FC236}">
                  <a16:creationId xmlns:a16="http://schemas.microsoft.com/office/drawing/2014/main" id="{A927E9EA-C741-6F3F-C66B-662A5EF046BD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6">
              <a:extLst>
                <a:ext uri="{FF2B5EF4-FFF2-40B4-BE49-F238E27FC236}">
                  <a16:creationId xmlns:a16="http://schemas.microsoft.com/office/drawing/2014/main" id="{557163E7-03EB-6C30-32B1-FDB69FE3E758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44451551-7292-9561-65A8-81785E260D63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91371D35-9E3B-323C-4021-308C09254D1D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F79EF2FE-436D-99D7-AA48-542BEC66FEC3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Kép 1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1E035D8E-F361-CDF2-ACC6-FCB96D056C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0" y="3144726"/>
            <a:ext cx="4607123" cy="9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845B3-B119-A366-2504-0BEA9522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EF209E-E77F-DDA7-DF23-651338B56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812" y="986490"/>
            <a:ext cx="11573197" cy="724247"/>
          </a:xfrm>
        </p:spPr>
        <p:txBody>
          <a:bodyPr/>
          <a:lstStyle/>
          <a:p>
            <a:r>
              <a:rPr lang="hu-HU" cap="small" dirty="0"/>
              <a:t>Kötelező pontok (</a:t>
            </a:r>
            <a:r>
              <a:rPr lang="hu-HU" cap="small" dirty="0" err="1"/>
              <a:t>max</a:t>
            </a:r>
            <a:r>
              <a:rPr lang="hu-HU" cap="small" dirty="0"/>
              <a:t>. 90)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91E8875-6EE3-7F9F-BB7E-FB960163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5BD09C97-AA1A-9B30-5FF7-3E138137E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576087"/>
              </p:ext>
            </p:extLst>
          </p:nvPr>
        </p:nvGraphicFramePr>
        <p:xfrm>
          <a:off x="379812" y="2053250"/>
          <a:ext cx="11432375" cy="4051935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201439">
                  <a:extLst>
                    <a:ext uri="{9D8B030D-6E8A-4147-A177-3AD203B41FA5}">
                      <a16:colId xmlns:a16="http://schemas.microsoft.com/office/drawing/2014/main" val="4174882041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4131617376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3501760827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3775954772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4088577441"/>
                    </a:ext>
                  </a:extLst>
                </a:gridCol>
              </a:tblGrid>
              <a:tr h="426808">
                <a:tc>
                  <a:txBody>
                    <a:bodyPr/>
                    <a:lstStyle/>
                    <a:p>
                      <a:pPr algn="l" fontAlgn="ctr"/>
                      <a:endParaRPr lang="hu-HU" sz="4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Mechatronika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Mérnökinfo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Sport Kg.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Geoinformatika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7834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oklevél minősítése</a:t>
                      </a:r>
                    </a:p>
                    <a:p>
                      <a:pPr algn="l" fontAlgn="ctr"/>
                      <a:r>
                        <a:rPr lang="hu-HU" sz="20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vagy</a:t>
                      </a:r>
                    </a:p>
                    <a:p>
                      <a:pPr algn="l" fontAlgn="ctr"/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utolsó 4 félév tanulmányi eredmény (</a:t>
                      </a:r>
                      <a:r>
                        <a:rPr lang="hu-HU" sz="28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mecha</a:t>
                      </a:r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, SK)</a:t>
                      </a:r>
                    </a:p>
                    <a:p>
                      <a:pPr algn="l" fontAlgn="ctr"/>
                      <a:r>
                        <a:rPr lang="hu-HU" sz="2000" i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vagy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oklevél minősítés duplázása (Info, </a:t>
                      </a:r>
                      <a:r>
                        <a:rPr lang="hu-HU" sz="28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Geoinfo</a:t>
                      </a:r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20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37451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2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felvételi beszélgetés</a:t>
                      </a:r>
                      <a:endParaRPr lang="hu-HU" sz="28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70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4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45</a:t>
                      </a:r>
                      <a:endParaRPr lang="hu-HU" sz="40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529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7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953A-3979-11F5-5721-6AA1DEBDE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3527EC-C5CF-A74B-821D-47FE4D177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Többletpontok (</a:t>
            </a:r>
            <a:r>
              <a:rPr lang="hu-HU" cap="small" dirty="0" err="1"/>
              <a:t>max</a:t>
            </a:r>
            <a:r>
              <a:rPr lang="hu-HU" cap="small" dirty="0"/>
              <a:t>. 10)</a:t>
            </a:r>
            <a:endParaRPr lang="en-US" cap="small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1F4B15E-4629-41F0-A9D1-588DEE14B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3E8A1D80-6414-E7B9-936C-82FE90DE3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892059"/>
              </p:ext>
            </p:extLst>
          </p:nvPr>
        </p:nvGraphicFramePr>
        <p:xfrm>
          <a:off x="323529" y="1112971"/>
          <a:ext cx="11428023" cy="55094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197087">
                  <a:extLst>
                    <a:ext uri="{9D8B030D-6E8A-4147-A177-3AD203B41FA5}">
                      <a16:colId xmlns:a16="http://schemas.microsoft.com/office/drawing/2014/main" val="4174882041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4131617376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3501760827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3775954772"/>
                    </a:ext>
                  </a:extLst>
                </a:gridCol>
                <a:gridCol w="1807734">
                  <a:extLst>
                    <a:ext uri="{9D8B030D-6E8A-4147-A177-3AD203B41FA5}">
                      <a16:colId xmlns:a16="http://schemas.microsoft.com/office/drawing/2014/main" val="4088577441"/>
                    </a:ext>
                  </a:extLst>
                </a:gridCol>
              </a:tblGrid>
              <a:tr h="426808">
                <a:tc>
                  <a:txBody>
                    <a:bodyPr/>
                    <a:lstStyle/>
                    <a:p>
                      <a:pPr algn="l" fontAlgn="ctr"/>
                      <a:r>
                        <a:rPr lang="hu-HU" sz="3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Többletpontok </a:t>
                      </a:r>
                      <a:endParaRPr lang="hu-HU" sz="3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Mechatronika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Mérnökinfo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Sport Kg.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Geoinformatika</a:t>
                      </a:r>
                      <a:endParaRPr lang="hu-HU" sz="2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7834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1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Legfeljebb 10 pont adható.</a:t>
                      </a:r>
                      <a:endParaRPr lang="hu-HU" sz="11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1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1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hu-HU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083476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fogyatékosság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37451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gyermekgondozás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529603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hátrányos helyzet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926057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felsőfokú (C1) komplex nyelvvizsga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981138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középfokú (B2) komplex nyelvvizsga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311369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alapfokú (B1) komplex nyelvvizsga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565461"/>
                  </a:ext>
                </a:extLst>
              </a:tr>
              <a:tr h="506835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hu-HU" sz="11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Egy nyelvből csak egy nyelvvizsgáért adható többletpont. A jelentkező idegen nyelvi ismereteiért legfeljebb két, államilag elismert, vagy azzal egyenértékű, különböző nyelvből tett nyelvvizsgáért maximum 10 pont jár, még akkor is, ha a jelentkező több nyelvvizsga alapján számolt többletpontjainak összege ezt meghaladná. </a:t>
                      </a:r>
                      <a:endParaRPr lang="hu-HU" sz="11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67649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OTDK 1-3. helyezés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8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8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7034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TDK 1-3. helyezés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825469"/>
                  </a:ext>
                </a:extLst>
              </a:tr>
              <a:tr h="53351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1. megjelent/elfogadott (szakmai) publikáció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424291"/>
                  </a:ext>
                </a:extLst>
              </a:tr>
              <a:tr h="533511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2. megjelent/elfogadott (szakmai) publikáció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6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5792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külföldi részképzés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3</a:t>
                      </a:r>
                      <a:endParaRPr lang="hu-HU" sz="18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941380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kutatási és publikációs tevékenység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483102"/>
                  </a:ext>
                </a:extLst>
              </a:tr>
              <a:tr h="2667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országos és nemzetközi szakmai versenyen való részvétel</a:t>
                      </a:r>
                      <a:endParaRPr lang="hu-HU" sz="18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hu-HU" sz="1800" b="1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u-HU" sz="18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658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86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46991-C21D-2B82-E20B-49374D45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841"/>
            <a:ext cx="4495800" cy="3322318"/>
          </a:xfrm>
        </p:spPr>
        <p:txBody>
          <a:bodyPr anchor="ctr">
            <a:normAutofit fontScale="90000"/>
          </a:bodyPr>
          <a:lstStyle/>
          <a:p>
            <a:r>
              <a:rPr lang="hu-HU" sz="6000" dirty="0">
                <a:solidFill>
                  <a:schemeClr val="bg2">
                    <a:lumMod val="50000"/>
                  </a:schemeClr>
                </a:solidFill>
              </a:rPr>
              <a:t>Mérnök-informatikus mesterszak</a:t>
            </a:r>
          </a:p>
        </p:txBody>
      </p:sp>
      <p:pic>
        <p:nvPicPr>
          <p:cNvPr id="3" name="Kép helye 7">
            <a:extLst>
              <a:ext uri="{FF2B5EF4-FFF2-40B4-BE49-F238E27FC236}">
                <a16:creationId xmlns:a16="http://schemas.microsoft.com/office/drawing/2014/main" id="{245F7F04-6C2A-7322-A887-37EFD02F5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96000" y="1767840"/>
            <a:ext cx="6096000" cy="3322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43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Mérnökinformatikus Mesterszak</a:t>
            </a:r>
          </a:p>
          <a:p>
            <a:pPr algn="r"/>
            <a:r>
              <a:rPr lang="hu-HU" sz="35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Kompetenciák/Alaptárgyak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9AD40151-B285-037A-2A7C-3366069334C8}"/>
              </a:ext>
            </a:extLst>
          </p:cNvPr>
          <p:cNvSpPr/>
          <p:nvPr/>
        </p:nvSpPr>
        <p:spPr>
          <a:xfrm>
            <a:off x="0" y="3371353"/>
            <a:ext cx="12196710" cy="32543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4ABC1D93-2490-2D82-B559-0A5899073F15}"/>
              </a:ext>
            </a:extLst>
          </p:cNvPr>
          <p:cNvSpPr txBox="1"/>
          <p:nvPr/>
        </p:nvSpPr>
        <p:spPr>
          <a:xfrm>
            <a:off x="6036823" y="4429607"/>
            <a:ext cx="4787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hálózati technológiák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6CD29EFE-BAB8-1E7C-A11E-2061FC8D4C03}"/>
              </a:ext>
            </a:extLst>
          </p:cNvPr>
          <p:cNvSpPr txBox="1"/>
          <p:nvPr/>
        </p:nvSpPr>
        <p:spPr>
          <a:xfrm>
            <a:off x="1007496" y="5900015"/>
            <a:ext cx="4064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adatbázis és Big Data technológiák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04605CD5-FFC1-EBC3-EF9B-C7681BBCAFE1}"/>
              </a:ext>
            </a:extLst>
          </p:cNvPr>
          <p:cNvSpPr txBox="1"/>
          <p:nvPr/>
        </p:nvSpPr>
        <p:spPr>
          <a:xfrm>
            <a:off x="959924" y="3729943"/>
            <a:ext cx="4955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programozási paradigmák és adatszerkezetek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07879DC7-9A6A-5D0F-E40E-C67E3311E207}"/>
              </a:ext>
            </a:extLst>
          </p:cNvPr>
          <p:cNvSpPr/>
          <p:nvPr/>
        </p:nvSpPr>
        <p:spPr>
          <a:xfrm>
            <a:off x="11092578" y="3578419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8A12FB92-165F-EA33-D89B-A741732AA912}"/>
              </a:ext>
            </a:extLst>
          </p:cNvPr>
          <p:cNvSpPr/>
          <p:nvPr/>
        </p:nvSpPr>
        <p:spPr>
          <a:xfrm>
            <a:off x="11106216" y="5032833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CCB06179-F5C1-A954-8726-FCE07755C429}"/>
              </a:ext>
            </a:extLst>
          </p:cNvPr>
          <p:cNvSpPr/>
          <p:nvPr/>
        </p:nvSpPr>
        <p:spPr>
          <a:xfrm>
            <a:off x="11092578" y="4305626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B4F44FD9-5C96-E61C-5C34-D463DDED1E03}"/>
              </a:ext>
            </a:extLst>
          </p:cNvPr>
          <p:cNvSpPr txBox="1"/>
          <p:nvPr/>
        </p:nvSpPr>
        <p:spPr>
          <a:xfrm>
            <a:off x="6433920" y="5149288"/>
            <a:ext cx="447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korszerű operációs rendszerek</a:t>
            </a:r>
            <a:endParaRPr lang="en-US" altLang="ko-KR" sz="2000" b="1" dirty="0">
              <a:cs typeface="Arial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76F4553-DD63-2D77-FFC4-F9681F3A72E7}"/>
              </a:ext>
            </a:extLst>
          </p:cNvPr>
          <p:cNvSpPr txBox="1"/>
          <p:nvPr/>
        </p:nvSpPr>
        <p:spPr>
          <a:xfrm>
            <a:off x="6114168" y="5831321"/>
            <a:ext cx="488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informatikai rendszerek biztonságtechnikája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421AA47-4293-630D-3B53-87BA38D6647C}"/>
              </a:ext>
            </a:extLst>
          </p:cNvPr>
          <p:cNvSpPr txBox="1"/>
          <p:nvPr/>
        </p:nvSpPr>
        <p:spPr>
          <a:xfrm>
            <a:off x="989760" y="5151360"/>
            <a:ext cx="525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számítógépes képfeldolgozás és grafika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B82AFF58-5002-3219-2321-15C2CAE6258E}"/>
              </a:ext>
            </a:extLst>
          </p:cNvPr>
          <p:cNvSpPr/>
          <p:nvPr/>
        </p:nvSpPr>
        <p:spPr>
          <a:xfrm>
            <a:off x="244194" y="3588172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521FD886-E56F-F99E-6B50-D34B61D1DB05}"/>
              </a:ext>
            </a:extLst>
          </p:cNvPr>
          <p:cNvSpPr/>
          <p:nvPr/>
        </p:nvSpPr>
        <p:spPr>
          <a:xfrm>
            <a:off x="280076" y="5801007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4C1B10BE-3A31-C2D2-4949-DCC5FF3DDF01}"/>
              </a:ext>
            </a:extLst>
          </p:cNvPr>
          <p:cNvSpPr/>
          <p:nvPr/>
        </p:nvSpPr>
        <p:spPr>
          <a:xfrm>
            <a:off x="280076" y="5061923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2CE15279-9C6B-3FB9-B335-C031A6E9B645}"/>
              </a:ext>
            </a:extLst>
          </p:cNvPr>
          <p:cNvSpPr txBox="1"/>
          <p:nvPr/>
        </p:nvSpPr>
        <p:spPr>
          <a:xfrm>
            <a:off x="604111" y="1615675"/>
            <a:ext cx="11274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151F39"/>
                </a:solidFill>
              </a:rPr>
              <a:t>Mérnökinformatikus MSc képzésben résztvevők alkalmassá válnak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új informatikai rendszerek és eszközök tervezésére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informatikai rendszerek fejlesztésére és integrálására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informatikai célú kutatás-fejlesztési feladatok ellátására</a:t>
            </a: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29F616EE-165F-755A-5999-A42C58D675F1}"/>
              </a:ext>
            </a:extLst>
          </p:cNvPr>
          <p:cNvSpPr txBox="1"/>
          <p:nvPr/>
        </p:nvSpPr>
        <p:spPr>
          <a:xfrm>
            <a:off x="952439" y="4430534"/>
            <a:ext cx="542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szoftverfejlesztés párhuzamos architektúrákra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0DAC3DF6-CD76-3A85-2FE8-A4AF46C84D02}"/>
              </a:ext>
            </a:extLst>
          </p:cNvPr>
          <p:cNvSpPr txBox="1"/>
          <p:nvPr/>
        </p:nvSpPr>
        <p:spPr>
          <a:xfrm>
            <a:off x="7005169" y="3728140"/>
            <a:ext cx="4064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felhő alapú és Big Data platformok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43" name="Oval 4">
            <a:extLst>
              <a:ext uri="{FF2B5EF4-FFF2-40B4-BE49-F238E27FC236}">
                <a16:creationId xmlns:a16="http://schemas.microsoft.com/office/drawing/2014/main" id="{6C3B6B5B-AC0B-F035-916C-A3F20C2B2020}"/>
              </a:ext>
            </a:extLst>
          </p:cNvPr>
          <p:cNvSpPr/>
          <p:nvPr/>
        </p:nvSpPr>
        <p:spPr>
          <a:xfrm>
            <a:off x="263034" y="4322839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4">
            <a:extLst>
              <a:ext uri="{FF2B5EF4-FFF2-40B4-BE49-F238E27FC236}">
                <a16:creationId xmlns:a16="http://schemas.microsoft.com/office/drawing/2014/main" id="{DE2A1D15-BBE4-472F-733F-3D215E3772AE}"/>
              </a:ext>
            </a:extLst>
          </p:cNvPr>
          <p:cNvSpPr/>
          <p:nvPr/>
        </p:nvSpPr>
        <p:spPr>
          <a:xfrm>
            <a:off x="11106216" y="5760040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62" name="Picture 38" descr="Programming - Free computer icons">
            <a:extLst>
              <a:ext uri="{FF2B5EF4-FFF2-40B4-BE49-F238E27FC236}">
                <a16:creationId xmlns:a16="http://schemas.microsoft.com/office/drawing/2014/main" id="{DA3CE87C-D378-8E38-9A8D-5D4FC956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0" y="3665314"/>
            <a:ext cx="450241" cy="4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Architecture, computer, parallel, processing icon - Download on Iconfinder">
            <a:extLst>
              <a:ext uri="{FF2B5EF4-FFF2-40B4-BE49-F238E27FC236}">
                <a16:creationId xmlns:a16="http://schemas.microsoft.com/office/drawing/2014/main" id="{0C728EAB-A665-2546-ABEA-A1C8A2D8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2" y="4365445"/>
            <a:ext cx="562860" cy="5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processing - Free ui icons">
            <a:extLst>
              <a:ext uri="{FF2B5EF4-FFF2-40B4-BE49-F238E27FC236}">
                <a16:creationId xmlns:a16="http://schemas.microsoft.com/office/drawing/2014/main" id="{59F9FB87-BDD6-1565-2D63-D90C5958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6" y="5171721"/>
            <a:ext cx="480171" cy="48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Big data Special Lineal color icon">
            <a:extLst>
              <a:ext uri="{FF2B5EF4-FFF2-40B4-BE49-F238E27FC236}">
                <a16:creationId xmlns:a16="http://schemas.microsoft.com/office/drawing/2014/main" id="{2AFF23F0-3005-94D1-3D12-5020D9AA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2" y="5843378"/>
            <a:ext cx="563329" cy="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ig data - Free computer icons">
            <a:extLst>
              <a:ext uri="{FF2B5EF4-FFF2-40B4-BE49-F238E27FC236}">
                <a16:creationId xmlns:a16="http://schemas.microsoft.com/office/drawing/2014/main" id="{243B591B-D95C-CD4F-4544-D50AA90B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216" y="3588172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Network - Free computer icons">
            <a:extLst>
              <a:ext uri="{FF2B5EF4-FFF2-40B4-BE49-F238E27FC236}">
                <a16:creationId xmlns:a16="http://schemas.microsoft.com/office/drawing/2014/main" id="{43C3C790-2A22-6CF7-B8AB-A0FB0ACA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998" y="4404285"/>
            <a:ext cx="480468" cy="4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Operating system - Free computer icons">
            <a:extLst>
              <a:ext uri="{FF2B5EF4-FFF2-40B4-BE49-F238E27FC236}">
                <a16:creationId xmlns:a16="http://schemas.microsoft.com/office/drawing/2014/main" id="{CA5AC9C9-C59E-38B9-1778-56E081B6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998" y="5143230"/>
            <a:ext cx="508662" cy="5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Security system - Free technology icons">
            <a:extLst>
              <a:ext uri="{FF2B5EF4-FFF2-40B4-BE49-F238E27FC236}">
                <a16:creationId xmlns:a16="http://schemas.microsoft.com/office/drawing/2014/main" id="{8344EEE1-3EFB-4B72-1E80-248DAAFD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161" y="5831321"/>
            <a:ext cx="508499" cy="5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0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Mérnökinformatikus Mesterszak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500" b="0" i="0" u="none" strike="noStrike" kern="1200" cap="small" spc="0" normalizeH="0" baseline="0" noProof="0" dirty="0">
                <a:ln>
                  <a:noFill/>
                </a:ln>
                <a:solidFill>
                  <a:srgbClr val="006EB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Gyártástámogató Adatelemzés Specializáció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9AD40151-B285-037A-2A7C-3366069334C8}"/>
              </a:ext>
            </a:extLst>
          </p:cNvPr>
          <p:cNvSpPr/>
          <p:nvPr/>
        </p:nvSpPr>
        <p:spPr>
          <a:xfrm>
            <a:off x="-4710" y="3693090"/>
            <a:ext cx="12196710" cy="29080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4ABC1D93-2490-2D82-B559-0A5899073F15}"/>
              </a:ext>
            </a:extLst>
          </p:cNvPr>
          <p:cNvSpPr txBox="1"/>
          <p:nvPr/>
        </p:nvSpPr>
        <p:spPr>
          <a:xfrm>
            <a:off x="998905" y="4802483"/>
            <a:ext cx="478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vizualizáció és </a:t>
            </a:r>
          </a:p>
          <a:p>
            <a:r>
              <a:rPr lang="hu-HU" altLang="ko-KR" sz="2000" b="1" dirty="0">
                <a:cs typeface="Arial" pitchFamily="34" charset="0"/>
              </a:rPr>
              <a:t>vizuális adatelemzés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6CD29EFE-BAB8-1E7C-A11E-2061FC8D4C03}"/>
              </a:ext>
            </a:extLst>
          </p:cNvPr>
          <p:cNvSpPr txBox="1"/>
          <p:nvPr/>
        </p:nvSpPr>
        <p:spPr>
          <a:xfrm>
            <a:off x="989760" y="5805080"/>
            <a:ext cx="4064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statisztikai adatelemzés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04605CD5-FFC1-EBC3-EF9B-C7681BBCAFE1}"/>
              </a:ext>
            </a:extLst>
          </p:cNvPr>
          <p:cNvSpPr txBox="1"/>
          <p:nvPr/>
        </p:nvSpPr>
        <p:spPr>
          <a:xfrm>
            <a:off x="952438" y="4085644"/>
            <a:ext cx="297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intelligens adatelemzés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07879DC7-9A6A-5D0F-E40E-C67E3311E207}"/>
              </a:ext>
            </a:extLst>
          </p:cNvPr>
          <p:cNvSpPr/>
          <p:nvPr/>
        </p:nvSpPr>
        <p:spPr>
          <a:xfrm>
            <a:off x="11098983" y="3886799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8A12FB92-165F-EA33-D89B-A741732AA912}"/>
              </a:ext>
            </a:extLst>
          </p:cNvPr>
          <p:cNvSpPr/>
          <p:nvPr/>
        </p:nvSpPr>
        <p:spPr>
          <a:xfrm>
            <a:off x="11097602" y="5681099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CCB06179-F5C1-A954-8726-FCE07755C429}"/>
              </a:ext>
            </a:extLst>
          </p:cNvPr>
          <p:cNvSpPr/>
          <p:nvPr/>
        </p:nvSpPr>
        <p:spPr>
          <a:xfrm>
            <a:off x="11092578" y="4752498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B4F44FD9-5C96-E61C-5C34-D463DDED1E03}"/>
              </a:ext>
            </a:extLst>
          </p:cNvPr>
          <p:cNvSpPr txBox="1"/>
          <p:nvPr/>
        </p:nvSpPr>
        <p:spPr>
          <a:xfrm>
            <a:off x="6607433" y="3996603"/>
            <a:ext cx="4473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szenzorhálózatok és </a:t>
            </a:r>
          </a:p>
          <a:p>
            <a:pPr algn="r"/>
            <a:r>
              <a:rPr lang="hu-HU" altLang="ko-KR" sz="2000" b="1" dirty="0">
                <a:cs typeface="Arial" pitchFamily="34" charset="0"/>
              </a:rPr>
              <a:t>a tárgyak internete</a:t>
            </a:r>
            <a:endParaRPr lang="en-US" altLang="ko-KR" sz="2000" b="1" dirty="0">
              <a:cs typeface="Arial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76F4553-DD63-2D77-FFC4-F9681F3A72E7}"/>
              </a:ext>
            </a:extLst>
          </p:cNvPr>
          <p:cNvSpPr txBox="1"/>
          <p:nvPr/>
        </p:nvSpPr>
        <p:spPr>
          <a:xfrm>
            <a:off x="7164592" y="4909697"/>
            <a:ext cx="39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ipari adatforrások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421AA47-4293-630D-3B53-87BA38D6647C}"/>
              </a:ext>
            </a:extLst>
          </p:cNvPr>
          <p:cNvSpPr txBox="1"/>
          <p:nvPr/>
        </p:nvSpPr>
        <p:spPr>
          <a:xfrm>
            <a:off x="6965343" y="5720265"/>
            <a:ext cx="4115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cs typeface="Arial" pitchFamily="34" charset="0"/>
              </a:rPr>
              <a:t>neurális hálózatok és </a:t>
            </a:r>
          </a:p>
          <a:p>
            <a:pPr algn="r"/>
            <a:r>
              <a:rPr lang="hu-HU" altLang="ko-KR" sz="2000" b="1" dirty="0">
                <a:cs typeface="Arial" pitchFamily="34" charset="0"/>
              </a:rPr>
              <a:t>mélytanulás 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B82AFF58-5002-3219-2321-15C2CAE6258E}"/>
              </a:ext>
            </a:extLst>
          </p:cNvPr>
          <p:cNvSpPr/>
          <p:nvPr/>
        </p:nvSpPr>
        <p:spPr>
          <a:xfrm>
            <a:off x="253891" y="3957422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521FD886-E56F-F99E-6B50-D34B61D1DB05}"/>
              </a:ext>
            </a:extLst>
          </p:cNvPr>
          <p:cNvSpPr/>
          <p:nvPr/>
        </p:nvSpPr>
        <p:spPr>
          <a:xfrm>
            <a:off x="304367" y="5668182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4C1B10BE-3A31-C2D2-4949-DCC5FF3DDF01}"/>
              </a:ext>
            </a:extLst>
          </p:cNvPr>
          <p:cNvSpPr/>
          <p:nvPr/>
        </p:nvSpPr>
        <p:spPr>
          <a:xfrm>
            <a:off x="263034" y="4802483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Big data, data analytics, intelligent business, smart business, smart data  icon - Download on Iconfinder">
            <a:extLst>
              <a:ext uri="{FF2B5EF4-FFF2-40B4-BE49-F238E27FC236}">
                <a16:creationId xmlns:a16="http://schemas.microsoft.com/office/drawing/2014/main" id="{12C21C6D-5820-A635-8DB3-CF67FD62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7" y="3967082"/>
            <a:ext cx="550526" cy="5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ata analysis, data analytics, growth chart, infographic, statistics icon -  Download on Iconfinder">
            <a:extLst>
              <a:ext uri="{FF2B5EF4-FFF2-40B4-BE49-F238E27FC236}">
                <a16:creationId xmlns:a16="http://schemas.microsoft.com/office/drawing/2014/main" id="{F44A2B0E-3D75-40FE-7350-9B158F66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0" y="4823121"/>
            <a:ext cx="560186" cy="5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ta analytics - Free miscellaneous icons">
            <a:extLst>
              <a:ext uri="{FF2B5EF4-FFF2-40B4-BE49-F238E27FC236}">
                <a16:creationId xmlns:a16="http://schemas.microsoft.com/office/drawing/2014/main" id="{1D0CA880-7825-29E5-2829-521DE143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4" y="5741682"/>
            <a:ext cx="489749" cy="48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onnection, connectivity, device, endpoint, internet of things, iot, sensor  icon - Download on Iconfinder">
            <a:extLst>
              <a:ext uri="{FF2B5EF4-FFF2-40B4-BE49-F238E27FC236}">
                <a16:creationId xmlns:a16="http://schemas.microsoft.com/office/drawing/2014/main" id="{98691543-3E3C-E0AB-7BFF-FC59D47E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22" y="3800931"/>
            <a:ext cx="763994" cy="76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ata source - Free seo and web icons">
            <a:extLst>
              <a:ext uri="{FF2B5EF4-FFF2-40B4-BE49-F238E27FC236}">
                <a16:creationId xmlns:a16="http://schemas.microsoft.com/office/drawing/2014/main" id="{AB69504E-1120-FE69-3BF2-C1C104B7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803" y="4845454"/>
            <a:ext cx="447205" cy="4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eep learning Becris Lineal color icon">
            <a:extLst>
              <a:ext uri="{FF2B5EF4-FFF2-40B4-BE49-F238E27FC236}">
                <a16:creationId xmlns:a16="http://schemas.microsoft.com/office/drawing/2014/main" id="{C0F79AAE-7574-8210-DA68-B7713E955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676" y="5764469"/>
            <a:ext cx="501458" cy="5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81AA774B-9902-F8F4-AB5A-A0DCBC2C7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41" t="15048" r="2980" b="10739"/>
          <a:stretch/>
        </p:blipFill>
        <p:spPr>
          <a:xfrm rot="21023486">
            <a:off x="4191815" y="3372685"/>
            <a:ext cx="2702587" cy="253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56" name="Picture 32" descr="Top 21 Big Data Tools That Empower Data Wizards">
            <a:extLst>
              <a:ext uri="{FF2B5EF4-FFF2-40B4-BE49-F238E27FC236}">
                <a16:creationId xmlns:a16="http://schemas.microsoft.com/office/drawing/2014/main" id="{393CD573-AEB7-2D65-37DE-D10A4F7AF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8" t="10319" b="16590"/>
          <a:stretch/>
        </p:blipFill>
        <p:spPr bwMode="auto">
          <a:xfrm rot="236784">
            <a:off x="6118977" y="5275288"/>
            <a:ext cx="1757233" cy="1433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44044FAE-D0BC-304F-799E-FBB09BAEAC00}"/>
              </a:ext>
            </a:extLst>
          </p:cNvPr>
          <p:cNvSpPr txBox="1"/>
          <p:nvPr/>
        </p:nvSpPr>
        <p:spPr>
          <a:xfrm>
            <a:off x="642764" y="1686279"/>
            <a:ext cx="11162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151F39"/>
                </a:solidFill>
              </a:rPr>
              <a:t>A mérnökök felkészültségük alapján ezzel a specializációval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képesek különféle adattípusok és komplex adathalmazok megértésére, kezelésére,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az adatokban rejlő kapcsolatok felismerésére, következtetések levonására.</a:t>
            </a:r>
          </a:p>
        </p:txBody>
      </p:sp>
    </p:spTree>
    <p:extLst>
      <p:ext uri="{BB962C8B-B14F-4D97-AF65-F5344CB8AC3E}">
        <p14:creationId xmlns:p14="http://schemas.microsoft.com/office/powerpoint/2010/main" val="416416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Mérnökinformatikus Mesterszak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500" b="0" i="0" u="none" strike="noStrike" kern="1200" cap="small" spc="0" normalizeH="0" baseline="0" noProof="0" dirty="0">
                <a:ln>
                  <a:noFill/>
                </a:ln>
                <a:solidFill>
                  <a:srgbClr val="006EB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Gyártástámogató Adatelemzés Specializáció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9AD40151-B285-037A-2A7C-3366069334C8}"/>
              </a:ext>
            </a:extLst>
          </p:cNvPr>
          <p:cNvSpPr/>
          <p:nvPr/>
        </p:nvSpPr>
        <p:spPr>
          <a:xfrm>
            <a:off x="-4710" y="3693090"/>
            <a:ext cx="12196710" cy="29080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1934E313-518D-1F4F-2BC8-B877216D2988}"/>
              </a:ext>
            </a:extLst>
          </p:cNvPr>
          <p:cNvGrpSpPr/>
          <p:nvPr/>
        </p:nvGrpSpPr>
        <p:grpSpPr>
          <a:xfrm>
            <a:off x="6661770" y="6116199"/>
            <a:ext cx="1327688" cy="400110"/>
            <a:chOff x="6301719" y="4227722"/>
            <a:chExt cx="971697" cy="363221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ED13A39-F67C-8B45-9723-0751CF0673C7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71353CEB-F096-ECDB-1668-F758A64B97E1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A22A9F38-7647-D1ED-EDDC-52BCBC47B164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6421AA47-4293-630D-3B53-87BA38D6647C}"/>
              </a:ext>
            </a:extLst>
          </p:cNvPr>
          <p:cNvSpPr txBox="1"/>
          <p:nvPr/>
        </p:nvSpPr>
        <p:spPr>
          <a:xfrm>
            <a:off x="1111593" y="4233549"/>
            <a:ext cx="8413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A képzéssel kapcsolatos további kérdés esetén keresse:</a:t>
            </a:r>
          </a:p>
          <a:p>
            <a:r>
              <a:rPr lang="hu-HU" altLang="ko-KR" sz="2000" b="1" dirty="0" err="1">
                <a:cs typeface="Arial" pitchFamily="34" charset="0"/>
              </a:rPr>
              <a:t>Piglerné</a:t>
            </a:r>
            <a:r>
              <a:rPr lang="hu-HU" altLang="ko-KR" sz="2000" b="1" dirty="0">
                <a:cs typeface="Arial" pitchFamily="34" charset="0"/>
              </a:rPr>
              <a:t> dr. Lakner Rozália</a:t>
            </a:r>
          </a:p>
          <a:p>
            <a:endParaRPr lang="hu-HU" altLang="ko-KR" sz="2000" b="1" dirty="0">
              <a:cs typeface="Arial" pitchFamily="34" charset="0"/>
            </a:endParaRPr>
          </a:p>
          <a:p>
            <a:r>
              <a:rPr lang="hu-HU" altLang="ko-KR" sz="2000" b="1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lakner.rozalia@amk.uni-obuda.hu</a:t>
            </a:r>
            <a:endParaRPr lang="hu-HU" altLang="ko-KR" sz="2000" b="1" dirty="0">
              <a:cs typeface="Arial" pitchFamily="34" charset="0"/>
            </a:endParaRPr>
          </a:p>
          <a:p>
            <a:endParaRPr lang="hu-HU" altLang="ko-KR" sz="2000" b="1" dirty="0">
              <a:cs typeface="Arial" pitchFamily="34" charset="0"/>
            </a:endParaRPr>
          </a:p>
          <a:p>
            <a:endParaRPr lang="hu-HU" altLang="ko-KR" sz="2000" b="1" dirty="0">
              <a:cs typeface="Arial" pitchFamily="34" charset="0"/>
            </a:endParaRPr>
          </a:p>
          <a:p>
            <a:r>
              <a:rPr lang="en-US" altLang="ko-KR" sz="2000" b="1" dirty="0">
                <a:cs typeface="Arial" pitchFamily="34" charset="0"/>
              </a:rPr>
              <a:t>+36 30 132 7498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521FD886-E56F-F99E-6B50-D34B61D1DB05}"/>
              </a:ext>
            </a:extLst>
          </p:cNvPr>
          <p:cNvSpPr/>
          <p:nvPr/>
        </p:nvSpPr>
        <p:spPr>
          <a:xfrm>
            <a:off x="344451" y="5921996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4C1B10BE-3A31-C2D2-4949-DCC5FF3DDF01}"/>
              </a:ext>
            </a:extLst>
          </p:cNvPr>
          <p:cNvSpPr/>
          <p:nvPr/>
        </p:nvSpPr>
        <p:spPr>
          <a:xfrm>
            <a:off x="303118" y="5056297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59936804-E353-E020-AAC2-F4A46E8E538F}"/>
              </a:ext>
            </a:extLst>
          </p:cNvPr>
          <p:cNvGrpSpPr/>
          <p:nvPr/>
        </p:nvGrpSpPr>
        <p:grpSpPr>
          <a:xfrm flipH="1" flipV="1">
            <a:off x="434553" y="3809154"/>
            <a:ext cx="1327688" cy="400110"/>
            <a:chOff x="6301719" y="4227722"/>
            <a:chExt cx="971697" cy="363221"/>
          </a:xfrm>
        </p:grpSpPr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1C88058B-1249-30B5-7413-BC7A3542D879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32" name="Téglalap 31">
              <a:extLst>
                <a:ext uri="{FF2B5EF4-FFF2-40B4-BE49-F238E27FC236}">
                  <a16:creationId xmlns:a16="http://schemas.microsoft.com/office/drawing/2014/main" id="{32C6BF10-B0C9-63D9-2A14-23CEF18E1E8A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07BDCE6F-73DA-BAE6-DFE0-0CE8C3DB2BEE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8" name="Picture 30" descr="AIOT System of Systems - DIGIFED">
            <a:extLst>
              <a:ext uri="{FF2B5EF4-FFF2-40B4-BE49-F238E27FC236}">
                <a16:creationId xmlns:a16="http://schemas.microsoft.com/office/drawing/2014/main" id="{DFEFDCDF-966C-354B-BDA7-C0D8950D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026" y="3944365"/>
            <a:ext cx="3545593" cy="2438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Data Science Applications | Top 10 Use Cases Of Data Science | Edureka">
            <a:extLst>
              <a:ext uri="{FF2B5EF4-FFF2-40B4-BE49-F238E27FC236}">
                <a16:creationId xmlns:a16="http://schemas.microsoft.com/office/drawing/2014/main" id="{5670E529-406F-B783-3F21-B43747A20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5" t="32419" r="3669" b="3279"/>
          <a:stretch/>
        </p:blipFill>
        <p:spPr bwMode="auto">
          <a:xfrm rot="21250609">
            <a:off x="2017337" y="1441150"/>
            <a:ext cx="2977156" cy="2318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mail Icon PNG vector in SVG, PDF, AI, CDR format">
            <a:extLst>
              <a:ext uri="{FF2B5EF4-FFF2-40B4-BE49-F238E27FC236}">
                <a16:creationId xmlns:a16="http://schemas.microsoft.com/office/drawing/2014/main" id="{55DD167C-25E8-8773-D247-EA286BEE1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9667" r="16573" b="8192"/>
          <a:stretch/>
        </p:blipFill>
        <p:spPr bwMode="auto">
          <a:xfrm>
            <a:off x="408986" y="5163511"/>
            <a:ext cx="445787" cy="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ll by mobile phone icon">
            <a:extLst>
              <a:ext uri="{FF2B5EF4-FFF2-40B4-BE49-F238E27FC236}">
                <a16:creationId xmlns:a16="http://schemas.microsoft.com/office/drawing/2014/main" id="{15712D77-3B18-5F58-8648-A82015DC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6" y="5974814"/>
            <a:ext cx="530526" cy="5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50027DE-35E3-CE3C-C693-4558216B048A}"/>
              </a:ext>
            </a:extLst>
          </p:cNvPr>
          <p:cNvSpPr txBox="1"/>
          <p:nvPr/>
        </p:nvSpPr>
        <p:spPr>
          <a:xfrm>
            <a:off x="5352418" y="1680808"/>
            <a:ext cx="6542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Februárban &amp;  szeptemberben is induló képzés: </a:t>
            </a:r>
          </a:p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Nappali tagozaton</a:t>
            </a:r>
          </a:p>
        </p:txBody>
      </p:sp>
    </p:spTree>
    <p:extLst>
      <p:ext uri="{BB962C8B-B14F-4D97-AF65-F5344CB8AC3E}">
        <p14:creationId xmlns:p14="http://schemas.microsoft.com/office/powerpoint/2010/main" val="342110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9D77E-A472-C115-83E8-A4DE72308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D5E47A-6EAA-1448-E4DC-C8B0055A45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027" y="1779170"/>
            <a:ext cx="5368562" cy="3321050"/>
          </a:xfrm>
        </p:spPr>
        <p:txBody>
          <a:bodyPr anchor="ctr">
            <a:normAutofit/>
          </a:bodyPr>
          <a:lstStyle/>
          <a:p>
            <a:r>
              <a:rPr lang="hu-HU" sz="5400" dirty="0">
                <a:solidFill>
                  <a:schemeClr val="bg2">
                    <a:lumMod val="50000"/>
                  </a:schemeClr>
                </a:solidFill>
              </a:rPr>
              <a:t>Mechatronikai mérnök mesterszak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61DEB6-2409-84E3-90B5-E292F058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396" r="7941" b="327"/>
          <a:stretch/>
        </p:blipFill>
        <p:spPr bwMode="auto">
          <a:xfrm>
            <a:off x="5702423" y="1870619"/>
            <a:ext cx="6489577" cy="313815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68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Mechatronikai mérnök Mesterszak</a:t>
            </a:r>
            <a:endParaRPr lang="hu-HU" sz="48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" name="Lekerekített téglalap 7">
            <a:extLst>
              <a:ext uri="{FF2B5EF4-FFF2-40B4-BE49-F238E27FC236}">
                <a16:creationId xmlns:a16="http://schemas.microsoft.com/office/drawing/2014/main" id="{0DEE2953-1D7F-7A4D-CB9A-E2AAA4D980C2}"/>
              </a:ext>
            </a:extLst>
          </p:cNvPr>
          <p:cNvSpPr/>
          <p:nvPr/>
        </p:nvSpPr>
        <p:spPr>
          <a:xfrm>
            <a:off x="235152" y="3082168"/>
            <a:ext cx="4966113" cy="3248576"/>
          </a:xfrm>
          <a:prstGeom prst="roundRect">
            <a:avLst/>
          </a:prstGeom>
          <a:solidFill>
            <a:srgbClr val="D8B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 defTabSz="204788">
              <a:tabLst>
                <a:tab pos="4210050" algn="l"/>
              </a:tabLst>
            </a:pPr>
            <a:r>
              <a:rPr lang="hu-HU" sz="2800" b="1" dirty="0">
                <a:solidFill>
                  <a:srgbClr val="151F39"/>
                </a:solidFill>
              </a:rPr>
              <a:t>Input</a:t>
            </a:r>
            <a:endParaRPr lang="hu-HU" sz="2400" b="1" dirty="0">
              <a:solidFill>
                <a:srgbClr val="151F39"/>
              </a:solidFill>
            </a:endParaRPr>
          </a:p>
          <a:p>
            <a:pPr marL="457200" indent="-457200" defTabSz="204788">
              <a:buFont typeface="Arial" panose="020B0604020202020204" pitchFamily="34" charset="0"/>
              <a:buChar char="•"/>
              <a:tabLst>
                <a:tab pos="4210050" algn="l"/>
              </a:tabLst>
            </a:pPr>
            <a:r>
              <a:rPr lang="hu-HU" sz="2000" b="1" dirty="0">
                <a:solidFill>
                  <a:srgbClr val="151F39"/>
                </a:solidFill>
              </a:rPr>
              <a:t>Friss diplomások</a:t>
            </a:r>
          </a:p>
          <a:p>
            <a:pPr marL="457200" indent="-457200" defTabSz="204788">
              <a:buFont typeface="Arial" panose="020B0604020202020204" pitchFamily="34" charset="0"/>
              <a:buChar char="•"/>
              <a:tabLst>
                <a:tab pos="4210050" algn="l"/>
              </a:tabLst>
            </a:pPr>
            <a:r>
              <a:rPr lang="hu-HU" sz="2000" b="1" dirty="0">
                <a:solidFill>
                  <a:srgbClr val="151F39"/>
                </a:solidFill>
              </a:rPr>
              <a:t>Mérnökök</a:t>
            </a:r>
          </a:p>
          <a:p>
            <a:pPr marL="457200" indent="-457200" defTabSz="204788">
              <a:buFont typeface="Arial" panose="020B0604020202020204" pitchFamily="34" charset="0"/>
              <a:buChar char="•"/>
              <a:tabLst>
                <a:tab pos="4210050" algn="l"/>
              </a:tabLst>
            </a:pPr>
            <a:r>
              <a:rPr lang="hu-HU" sz="2000" b="1" dirty="0">
                <a:solidFill>
                  <a:srgbClr val="151F39"/>
                </a:solidFill>
              </a:rPr>
              <a:t>Kutatási és fejlesztési szakemberek</a:t>
            </a:r>
          </a:p>
          <a:p>
            <a:pPr marL="457200" indent="-457200" defTabSz="204788">
              <a:buFont typeface="Arial" panose="020B0604020202020204" pitchFamily="34" charset="0"/>
              <a:buChar char="•"/>
              <a:tabLst>
                <a:tab pos="4210050" algn="l"/>
              </a:tabLst>
            </a:pPr>
            <a:r>
              <a:rPr lang="hu-HU" sz="2000" b="1" dirty="0">
                <a:solidFill>
                  <a:srgbClr val="151F39"/>
                </a:solidFill>
              </a:rPr>
              <a:t>Akik vonzódnak a robotika és mesterséges intelligencia világához</a:t>
            </a:r>
            <a:endParaRPr lang="hu-HU" sz="2400" b="1" dirty="0">
              <a:solidFill>
                <a:srgbClr val="151F39"/>
              </a:solidFill>
            </a:endParaRPr>
          </a:p>
        </p:txBody>
      </p:sp>
      <p:sp>
        <p:nvSpPr>
          <p:cNvPr id="13" name="Lekerekített téglalap 8">
            <a:extLst>
              <a:ext uri="{FF2B5EF4-FFF2-40B4-BE49-F238E27FC236}">
                <a16:creationId xmlns:a16="http://schemas.microsoft.com/office/drawing/2014/main" id="{EE4C5636-F6C1-2018-BE1E-96BD22A07198}"/>
              </a:ext>
            </a:extLst>
          </p:cNvPr>
          <p:cNvSpPr/>
          <p:nvPr/>
        </p:nvSpPr>
        <p:spPr>
          <a:xfrm>
            <a:off x="6096000" y="2466807"/>
            <a:ext cx="5860848" cy="4210217"/>
          </a:xfrm>
          <a:prstGeom prst="roundRect">
            <a:avLst/>
          </a:prstGeom>
          <a:solidFill>
            <a:srgbClr val="9AD1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7063" indent="-627063" defTabSz="204788"/>
            <a:r>
              <a:rPr lang="hu-HU" sz="2800" b="1" dirty="0">
                <a:solidFill>
                  <a:srgbClr val="151F39"/>
                </a:solidFill>
              </a:rPr>
              <a:t>Output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Mérnöki karrier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Kutatás és fejlesztés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Robotika és mesterséges intelligencia kiváló	alapok elsajátításához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Projektmenedzsment – átfogó tudást ad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Önálló vállalkozás, konzultáció cégeknek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Képzés, oktatás területén elhelyezkedni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Szakmai hálózatépítés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5D18AF2-61A9-6398-1DAB-4987208D3339}"/>
              </a:ext>
            </a:extLst>
          </p:cNvPr>
          <p:cNvSpPr txBox="1"/>
          <p:nvPr/>
        </p:nvSpPr>
        <p:spPr>
          <a:xfrm>
            <a:off x="235152" y="1718172"/>
            <a:ext cx="10322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rgbClr val="151F39"/>
                </a:solidFill>
              </a:rPr>
              <a:t>Gépészet + Elektronika + Informatika = Mechatronika</a:t>
            </a:r>
            <a:endParaRPr lang="hu-HU" sz="2000" b="1" dirty="0">
              <a:solidFill>
                <a:srgbClr val="151F39"/>
              </a:solidFill>
            </a:endParaRPr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74FB7ABE-F4B6-52C6-406F-40CA80881AB7}"/>
              </a:ext>
            </a:extLst>
          </p:cNvPr>
          <p:cNvSpPr/>
          <p:nvPr/>
        </p:nvSpPr>
        <p:spPr>
          <a:xfrm>
            <a:off x="5098026" y="3929707"/>
            <a:ext cx="1101213" cy="1553497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1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890CAE58-B055-1A40-82A8-C07D35FAB510}"/>
              </a:ext>
            </a:extLst>
          </p:cNvPr>
          <p:cNvSpPr/>
          <p:nvPr/>
        </p:nvSpPr>
        <p:spPr>
          <a:xfrm>
            <a:off x="5045194" y="3484890"/>
            <a:ext cx="2764731" cy="1412541"/>
          </a:xfrm>
          <a:prstGeom prst="roundRect">
            <a:avLst>
              <a:gd name="adj" fmla="val 411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8F24B41F-4160-3777-24CB-BF8AE716AE3E}"/>
              </a:ext>
            </a:extLst>
          </p:cNvPr>
          <p:cNvSpPr/>
          <p:nvPr/>
        </p:nvSpPr>
        <p:spPr>
          <a:xfrm>
            <a:off x="-429570" y="4269433"/>
            <a:ext cx="12847712" cy="2660096"/>
          </a:xfrm>
          <a:prstGeom prst="roundRect">
            <a:avLst>
              <a:gd name="adj" fmla="val 411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BF3DF206-6672-0F6A-063C-C1A388DDB0FD}"/>
              </a:ext>
            </a:extLst>
          </p:cNvPr>
          <p:cNvSpPr/>
          <p:nvPr/>
        </p:nvSpPr>
        <p:spPr>
          <a:xfrm>
            <a:off x="5673213" y="2015613"/>
            <a:ext cx="6744929" cy="4913915"/>
          </a:xfrm>
          <a:prstGeom prst="roundRect">
            <a:avLst>
              <a:gd name="adj" fmla="val 411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Mechatronikai mérnök Mesterszak</a:t>
            </a:r>
            <a:endParaRPr lang="hu-HU" sz="48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6" name="Kép 15" descr="A képen fedett pályás, fal, gép, mikroszkóp látható&#10;&#10;Automatikusan generált leírás">
            <a:extLst>
              <a:ext uri="{FF2B5EF4-FFF2-40B4-BE49-F238E27FC236}">
                <a16:creationId xmlns:a16="http://schemas.microsoft.com/office/drawing/2014/main" id="{49A34834-236C-2D55-9A75-A329C0E07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51" y="2113281"/>
            <a:ext cx="3568867" cy="475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 descr="A képen automata, játék, gép, fedett pályás látható&#10;&#10;Automatikusan generált leírás">
            <a:extLst>
              <a:ext uri="{FF2B5EF4-FFF2-40B4-BE49-F238E27FC236}">
                <a16:creationId xmlns:a16="http://schemas.microsoft.com/office/drawing/2014/main" id="{6DC97DAD-5291-9FEF-5FCB-DAD383BAB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" y="4375990"/>
            <a:ext cx="3211613" cy="248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2B079A79-7557-75E9-8C94-A1925A0E71FD}"/>
              </a:ext>
            </a:extLst>
          </p:cNvPr>
          <p:cNvSpPr/>
          <p:nvPr/>
        </p:nvSpPr>
        <p:spPr>
          <a:xfrm>
            <a:off x="3415921" y="2915033"/>
            <a:ext cx="2257292" cy="1355314"/>
          </a:xfrm>
          <a:prstGeom prst="roundRect">
            <a:avLst>
              <a:gd name="adj" fmla="val 224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8">
            <a:extLst>
              <a:ext uri="{FF2B5EF4-FFF2-40B4-BE49-F238E27FC236}">
                <a16:creationId xmlns:a16="http://schemas.microsoft.com/office/drawing/2014/main" id="{2C08873C-ACE6-7FE4-3B5D-D6DE0A5036E3}"/>
              </a:ext>
            </a:extLst>
          </p:cNvPr>
          <p:cNvSpPr/>
          <p:nvPr/>
        </p:nvSpPr>
        <p:spPr>
          <a:xfrm>
            <a:off x="220404" y="1356980"/>
            <a:ext cx="5275828" cy="2854694"/>
          </a:xfrm>
          <a:prstGeom prst="roundRect">
            <a:avLst>
              <a:gd name="adj" fmla="val 9100"/>
            </a:avLst>
          </a:prstGeom>
          <a:solidFill>
            <a:srgbClr val="9AD1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7063" indent="-627063" defTabSz="204788"/>
            <a:r>
              <a:rPr lang="hu-HU" sz="2400" b="1" dirty="0">
                <a:solidFill>
                  <a:srgbClr val="151F39"/>
                </a:solidFill>
              </a:rPr>
              <a:t>Főbb területek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Mechatronikai rendszerek, Irányítás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Robotika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Mesterséges Intelligencia (</a:t>
            </a:r>
            <a:r>
              <a:rPr lang="hu-HU" sz="2000" b="1" dirty="0" err="1">
                <a:solidFill>
                  <a:srgbClr val="151F39"/>
                </a:solidFill>
              </a:rPr>
              <a:t>Ai</a:t>
            </a:r>
            <a:r>
              <a:rPr lang="hu-HU" sz="2000" b="1" dirty="0">
                <a:solidFill>
                  <a:srgbClr val="151F39"/>
                </a:solidFill>
              </a:rPr>
              <a:t>)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Szenzor- és </a:t>
            </a:r>
            <a:r>
              <a:rPr lang="hu-HU" sz="2000" b="1" dirty="0" err="1">
                <a:solidFill>
                  <a:srgbClr val="151F39"/>
                </a:solidFill>
              </a:rPr>
              <a:t>Aktuátortechnológia</a:t>
            </a:r>
            <a:endParaRPr lang="hu-HU" sz="2000" b="1" dirty="0">
              <a:solidFill>
                <a:srgbClr val="151F39"/>
              </a:solidFill>
            </a:endParaRP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Elektronika és Beágyazott rendszerek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Automatizálás és gyártás</a:t>
            </a:r>
          </a:p>
          <a:p>
            <a:pPr marL="627063" indent="-627063" defTabSz="204788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</a:rPr>
              <a:t>Szoftverfejlesztés és Programozás</a:t>
            </a:r>
          </a:p>
        </p:txBody>
      </p:sp>
      <p:pic>
        <p:nvPicPr>
          <p:cNvPr id="24" name="Kép 23" descr="A képen ruházat, fedett pályás, személy, Műhely látható&#10;&#10;Automatikusan generált leírás">
            <a:extLst>
              <a:ext uri="{FF2B5EF4-FFF2-40B4-BE49-F238E27FC236}">
                <a16:creationId xmlns:a16="http://schemas.microsoft.com/office/drawing/2014/main" id="{EE1F2D94-135B-8004-04E9-ADFB0E834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54" y="4362867"/>
            <a:ext cx="3414507" cy="250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Kép 25" descr="A képen Elektromos vezetékek, kábel, elektronika, Elektrontechnika látható&#10;&#10;Automatikusan generált leírás">
            <a:extLst>
              <a:ext uri="{FF2B5EF4-FFF2-40B4-BE49-F238E27FC236}">
                <a16:creationId xmlns:a16="http://schemas.microsoft.com/office/drawing/2014/main" id="{5C134407-270A-799C-80A1-84BD348A7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25" y="4375990"/>
            <a:ext cx="1871835" cy="249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Kép 33" descr="A képen fedett pályás, lánc látható&#10;&#10;Automatikusan generált leírás">
            <a:extLst>
              <a:ext uri="{FF2B5EF4-FFF2-40B4-BE49-F238E27FC236}">
                <a16:creationId xmlns:a16="http://schemas.microsoft.com/office/drawing/2014/main" id="{FE96B22D-BE80-D0BF-67FA-63EEDAEC2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84" y="2182761"/>
            <a:ext cx="2712597" cy="208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57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: lekerekített 20">
            <a:extLst>
              <a:ext uri="{FF2B5EF4-FFF2-40B4-BE49-F238E27FC236}">
                <a16:creationId xmlns:a16="http://schemas.microsoft.com/office/drawing/2014/main" id="{D02BC905-EC6A-C760-D956-E8465D11C2FF}"/>
              </a:ext>
            </a:extLst>
          </p:cNvPr>
          <p:cNvSpPr/>
          <p:nvPr/>
        </p:nvSpPr>
        <p:spPr>
          <a:xfrm>
            <a:off x="-44787" y="1981485"/>
            <a:ext cx="8414624" cy="4876516"/>
          </a:xfrm>
          <a:prstGeom prst="roundRect">
            <a:avLst>
              <a:gd name="adj" fmla="val 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id="{BAE244E1-B2BF-7D2B-3AF0-7BC93A5C9B95}"/>
              </a:ext>
            </a:extLst>
          </p:cNvPr>
          <p:cNvSpPr/>
          <p:nvPr/>
        </p:nvSpPr>
        <p:spPr>
          <a:xfrm>
            <a:off x="3296665" y="1405644"/>
            <a:ext cx="9091981" cy="5452356"/>
          </a:xfrm>
          <a:prstGeom prst="roundRect">
            <a:avLst>
              <a:gd name="adj" fmla="val 411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 descr="A képen gép, mérnöki tudomány, fedett pályás, Tudományos műszer látható&#10;&#10;Automatikusan generált leírás">
            <a:extLst>
              <a:ext uri="{FF2B5EF4-FFF2-40B4-BE49-F238E27FC236}">
                <a16:creationId xmlns:a16="http://schemas.microsoft.com/office/drawing/2014/main" id="{71E858A9-3A03-9F6C-14F3-5DD9EF408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68" y="2221169"/>
            <a:ext cx="2577456" cy="193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0BE12449-BFDD-C5FF-D2EE-F958975B72C2}"/>
              </a:ext>
            </a:extLst>
          </p:cNvPr>
          <p:cNvSpPr/>
          <p:nvPr/>
        </p:nvSpPr>
        <p:spPr>
          <a:xfrm>
            <a:off x="3178895" y="1749815"/>
            <a:ext cx="3578448" cy="830380"/>
          </a:xfrm>
          <a:prstGeom prst="roundRect">
            <a:avLst>
              <a:gd name="adj" fmla="val 4110"/>
            </a:avLst>
          </a:prstGeom>
          <a:solidFill>
            <a:srgbClr val="151F39"/>
          </a:solidFill>
          <a:ln>
            <a:solidFill>
              <a:srgbClr val="151F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8C3A15EA-7B24-5A49-B586-A3DFA90A2069}"/>
              </a:ext>
            </a:extLst>
          </p:cNvPr>
          <p:cNvSpPr/>
          <p:nvPr/>
        </p:nvSpPr>
        <p:spPr>
          <a:xfrm>
            <a:off x="2115026" y="1478532"/>
            <a:ext cx="1179309" cy="502374"/>
          </a:xfrm>
          <a:prstGeom prst="roundRect">
            <a:avLst>
              <a:gd name="adj" fmla="val 224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2">
            <a:extLst>
              <a:ext uri="{FF2B5EF4-FFF2-40B4-BE49-F238E27FC236}">
                <a16:creationId xmlns:a16="http://schemas.microsoft.com/office/drawing/2014/main" id="{193C172F-3979-111C-7700-2D456F2BE82A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Mechatronikai mérnök Mesterszak</a:t>
            </a:r>
            <a:endParaRPr lang="hu-HU" sz="48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9A2A5A4-DD61-4619-73E3-94E215AD0344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32487F0D-E309-AFB0-EBF3-F8B29CC2D98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AA03157-2B00-E77D-B942-A2B2EAE9E74F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67CB2FA1-8E58-6DD0-DD1A-D12FED6A879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8CE4C42F-5DD4-00C6-7F30-D0FB1960C672}"/>
              </a:ext>
            </a:extLst>
          </p:cNvPr>
          <p:cNvSpPr txBox="1"/>
          <p:nvPr/>
        </p:nvSpPr>
        <p:spPr>
          <a:xfrm>
            <a:off x="62552" y="1328738"/>
            <a:ext cx="31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151F39"/>
                </a:solidFill>
              </a:rPr>
              <a:t>Kari lehetőségek:</a:t>
            </a:r>
            <a:endParaRPr lang="hu-HU" sz="1600" b="1" dirty="0">
              <a:solidFill>
                <a:srgbClr val="151F39"/>
              </a:solidFill>
            </a:endParaRPr>
          </a:p>
        </p:txBody>
      </p:sp>
      <p:pic>
        <p:nvPicPr>
          <p:cNvPr id="11" name="Kép 10" descr="A képen fedett pályás, bútorok, íróasztal, számítógép látható&#10;&#10;Automatikusan generált leírás">
            <a:extLst>
              <a:ext uri="{FF2B5EF4-FFF2-40B4-BE49-F238E27FC236}">
                <a16:creationId xmlns:a16="http://schemas.microsoft.com/office/drawing/2014/main" id="{6C8B0C7D-2CEA-22AB-DE33-0EBEB5F08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00" y="4378297"/>
            <a:ext cx="3182836" cy="238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 descr="A képen fedett pályás, számítógép, bútorok, mérnöki tudomány látható&#10;&#10;Automatikusan generált leírás">
            <a:extLst>
              <a:ext uri="{FF2B5EF4-FFF2-40B4-BE49-F238E27FC236}">
                <a16:creationId xmlns:a16="http://schemas.microsoft.com/office/drawing/2014/main" id="{2079B57D-18FF-6627-BEF3-DE7A379BF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" y="4472689"/>
            <a:ext cx="3123813" cy="227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 descr="A képen fedett pályás, gép, szerszám, Műhely látható&#10;&#10;Automatikusan generált leírás">
            <a:extLst>
              <a:ext uri="{FF2B5EF4-FFF2-40B4-BE49-F238E27FC236}">
                <a16:creationId xmlns:a16="http://schemas.microsoft.com/office/drawing/2014/main" id="{2F913CBC-9E92-B473-DA5A-F8A883FD4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" y="2063307"/>
            <a:ext cx="3199026" cy="239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Kép 24" descr="A képen henger, piros, fedett pályás látható&#10;&#10;Automatikusan generált leírás">
            <a:extLst>
              <a:ext uri="{FF2B5EF4-FFF2-40B4-BE49-F238E27FC236}">
                <a16:creationId xmlns:a16="http://schemas.microsoft.com/office/drawing/2014/main" id="{A5B59721-5FF8-FD20-BB43-33FE2392A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56" y="2760620"/>
            <a:ext cx="2222218" cy="166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Lekerekített téglalap 8">
            <a:extLst>
              <a:ext uri="{FF2B5EF4-FFF2-40B4-BE49-F238E27FC236}">
                <a16:creationId xmlns:a16="http://schemas.microsoft.com/office/drawing/2014/main" id="{D6E8F437-D47B-08F7-BCB9-E20FC9C2C0FF}"/>
              </a:ext>
            </a:extLst>
          </p:cNvPr>
          <p:cNvSpPr/>
          <p:nvPr/>
        </p:nvSpPr>
        <p:spPr>
          <a:xfrm>
            <a:off x="3330630" y="1447982"/>
            <a:ext cx="4381385" cy="1399749"/>
          </a:xfrm>
          <a:prstGeom prst="roundRect">
            <a:avLst>
              <a:gd name="adj" fmla="val 9100"/>
            </a:avLst>
          </a:prstGeom>
          <a:solidFill>
            <a:srgbClr val="9AD1F0"/>
          </a:solidFill>
          <a:ln>
            <a:solidFill>
              <a:schemeClr val="accent6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04788"/>
            <a:r>
              <a:rPr lang="hu-HU" sz="2000" b="1" dirty="0">
                <a:solidFill>
                  <a:srgbClr val="151F39"/>
                </a:solidFill>
              </a:rPr>
              <a:t>Nyílt robotlaborok</a:t>
            </a:r>
          </a:p>
          <a:p>
            <a:pPr defTabSz="204788"/>
            <a:r>
              <a:rPr lang="hu-HU" sz="2000" b="1" dirty="0">
                <a:solidFill>
                  <a:srgbClr val="151F39"/>
                </a:solidFill>
              </a:rPr>
              <a:t>Jól felszerelt laborok</a:t>
            </a:r>
          </a:p>
          <a:p>
            <a:pPr defTabSz="204788"/>
            <a:r>
              <a:rPr lang="hu-HU" sz="2000" b="1" dirty="0">
                <a:solidFill>
                  <a:srgbClr val="151F39"/>
                </a:solidFill>
              </a:rPr>
              <a:t>Gyakorlati alapú oktatás</a:t>
            </a:r>
          </a:p>
          <a:p>
            <a:pPr defTabSz="204788"/>
            <a:r>
              <a:rPr lang="hu-HU" sz="2000" b="1" dirty="0">
                <a:solidFill>
                  <a:srgbClr val="151F39"/>
                </a:solidFill>
              </a:rPr>
              <a:t>Kutatás, fejlesztési lehetőségek</a:t>
            </a:r>
          </a:p>
        </p:txBody>
      </p:sp>
      <p:pic>
        <p:nvPicPr>
          <p:cNvPr id="9" name="Kép 8" descr="A képen fedett pályás, fal, Háztartási eszköz, padló látható&#10;&#10;Automatikusan generált leírás">
            <a:extLst>
              <a:ext uri="{FF2B5EF4-FFF2-40B4-BE49-F238E27FC236}">
                <a16:creationId xmlns:a16="http://schemas.microsoft.com/office/drawing/2014/main" id="{9ECC4BCD-E682-0910-2DA4-C2CDF4CC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87" y="4131822"/>
            <a:ext cx="3681276" cy="266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 descr="A képen fedett pályás, kábel, bútorok, asztal látható&#10;&#10;Automatikusan generált leírás">
            <a:extLst>
              <a:ext uri="{FF2B5EF4-FFF2-40B4-BE49-F238E27FC236}">
                <a16:creationId xmlns:a16="http://schemas.microsoft.com/office/drawing/2014/main" id="{9BE69050-C2D4-0D3F-994C-9EFFA50AB0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63" y="4131822"/>
            <a:ext cx="2103247" cy="268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A képen gép, elektronika, Elektrontechnika, fedett pályás látható&#10;&#10;Automatikusan generált leírás">
            <a:extLst>
              <a:ext uri="{FF2B5EF4-FFF2-40B4-BE49-F238E27FC236}">
                <a16:creationId xmlns:a16="http://schemas.microsoft.com/office/drawing/2014/main" id="{36AE762E-752C-B6A2-C45C-71735C83CB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24" y="1572930"/>
            <a:ext cx="3624560" cy="249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1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helye 42" descr="A képen személy, ruházat, fedett pályás, Irodaépület látható&#10;&#10;Automatikusan generált leírás">
            <a:extLst>
              <a:ext uri="{FF2B5EF4-FFF2-40B4-BE49-F238E27FC236}">
                <a16:creationId xmlns:a16="http://schemas.microsoft.com/office/drawing/2014/main" id="{2248D40B-2292-3182-EBF5-6ADC9D7B521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그룹 7">
            <a:extLst>
              <a:ext uri="{FF2B5EF4-FFF2-40B4-BE49-F238E27FC236}">
                <a16:creationId xmlns:a16="http://schemas.microsoft.com/office/drawing/2014/main" id="{E616BD54-4A2F-F201-A5B5-70A3B16B1477}"/>
              </a:ext>
            </a:extLst>
          </p:cNvPr>
          <p:cNvGrpSpPr/>
          <p:nvPr/>
        </p:nvGrpSpPr>
        <p:grpSpPr>
          <a:xfrm>
            <a:off x="6604735" y="2958758"/>
            <a:ext cx="1704867" cy="455477"/>
            <a:chOff x="5134372" y="3131004"/>
            <a:chExt cx="1431908" cy="315692"/>
          </a:xfrm>
        </p:grpSpPr>
        <p:sp>
          <p:nvSpPr>
            <p:cNvPr id="5" name="직사각형 6">
              <a:extLst>
                <a:ext uri="{FF2B5EF4-FFF2-40B4-BE49-F238E27FC236}">
                  <a16:creationId xmlns:a16="http://schemas.microsoft.com/office/drawing/2014/main" id="{A63423EC-D9BB-BDB8-9F0E-D68E1FDAF0AF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6" name="자유형: 도형 32">
              <a:extLst>
                <a:ext uri="{FF2B5EF4-FFF2-40B4-BE49-F238E27FC236}">
                  <a16:creationId xmlns:a16="http://schemas.microsoft.com/office/drawing/2014/main" id="{510C57CB-7712-B9A2-46F0-9EB22648DF4F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7" name="그룹 34">
            <a:extLst>
              <a:ext uri="{FF2B5EF4-FFF2-40B4-BE49-F238E27FC236}">
                <a16:creationId xmlns:a16="http://schemas.microsoft.com/office/drawing/2014/main" id="{CD57DA96-39FC-70A3-BA70-2A64A72F860F}"/>
              </a:ext>
            </a:extLst>
          </p:cNvPr>
          <p:cNvGrpSpPr/>
          <p:nvPr/>
        </p:nvGrpSpPr>
        <p:grpSpPr>
          <a:xfrm>
            <a:off x="6743174" y="3459392"/>
            <a:ext cx="1704867" cy="455477"/>
            <a:chOff x="5134372" y="3131004"/>
            <a:chExt cx="1431908" cy="315692"/>
          </a:xfrm>
        </p:grpSpPr>
        <p:sp>
          <p:nvSpPr>
            <p:cNvPr id="8" name="직사각형 6">
              <a:extLst>
                <a:ext uri="{FF2B5EF4-FFF2-40B4-BE49-F238E27FC236}">
                  <a16:creationId xmlns:a16="http://schemas.microsoft.com/office/drawing/2014/main" id="{FDE62549-BABD-E193-0CD5-F5C2DA697605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9" name="자유형: 도형 36">
              <a:extLst>
                <a:ext uri="{FF2B5EF4-FFF2-40B4-BE49-F238E27FC236}">
                  <a16:creationId xmlns:a16="http://schemas.microsoft.com/office/drawing/2014/main" id="{DE444238-4FEF-1E67-2B24-D2E60696A67E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0" name="그룹 37">
            <a:extLst>
              <a:ext uri="{FF2B5EF4-FFF2-40B4-BE49-F238E27FC236}">
                <a16:creationId xmlns:a16="http://schemas.microsoft.com/office/drawing/2014/main" id="{2D0F447D-79D4-9600-0E13-E51BA2CCF67C}"/>
              </a:ext>
            </a:extLst>
          </p:cNvPr>
          <p:cNvGrpSpPr/>
          <p:nvPr/>
        </p:nvGrpSpPr>
        <p:grpSpPr>
          <a:xfrm>
            <a:off x="6604735" y="3960026"/>
            <a:ext cx="1704867" cy="455477"/>
            <a:chOff x="5134372" y="3131004"/>
            <a:chExt cx="1431908" cy="315692"/>
          </a:xfrm>
        </p:grpSpPr>
        <p:sp>
          <p:nvSpPr>
            <p:cNvPr id="11" name="직사각형 6">
              <a:extLst>
                <a:ext uri="{FF2B5EF4-FFF2-40B4-BE49-F238E27FC236}">
                  <a16:creationId xmlns:a16="http://schemas.microsoft.com/office/drawing/2014/main" id="{9F4CF660-891D-A45C-C041-65B16A8CFE21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2" name="자유형: 도형 39">
              <a:extLst>
                <a:ext uri="{FF2B5EF4-FFF2-40B4-BE49-F238E27FC236}">
                  <a16:creationId xmlns:a16="http://schemas.microsoft.com/office/drawing/2014/main" id="{366221E0-55F2-29C7-18F9-4B85F072D8E8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3" name="그룹 40">
            <a:extLst>
              <a:ext uri="{FF2B5EF4-FFF2-40B4-BE49-F238E27FC236}">
                <a16:creationId xmlns:a16="http://schemas.microsoft.com/office/drawing/2014/main" id="{129C36EC-4947-92C0-0356-F9CFBCD27A99}"/>
              </a:ext>
            </a:extLst>
          </p:cNvPr>
          <p:cNvGrpSpPr/>
          <p:nvPr/>
        </p:nvGrpSpPr>
        <p:grpSpPr>
          <a:xfrm>
            <a:off x="6743174" y="4460660"/>
            <a:ext cx="1704867" cy="455477"/>
            <a:chOff x="5134372" y="3131004"/>
            <a:chExt cx="1431908" cy="315692"/>
          </a:xfrm>
        </p:grpSpPr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8B272BA7-4AC1-1B25-7716-404FBC130369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5" name="자유형: 도형 46">
              <a:extLst>
                <a:ext uri="{FF2B5EF4-FFF2-40B4-BE49-F238E27FC236}">
                  <a16:creationId xmlns:a16="http://schemas.microsoft.com/office/drawing/2014/main" id="{EBB1530C-4C8C-FD65-A601-516828C5DAD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6" name="그룹 47">
            <a:extLst>
              <a:ext uri="{FF2B5EF4-FFF2-40B4-BE49-F238E27FC236}">
                <a16:creationId xmlns:a16="http://schemas.microsoft.com/office/drawing/2014/main" id="{BB5E2209-9B15-8601-E147-2C539413B333}"/>
              </a:ext>
            </a:extLst>
          </p:cNvPr>
          <p:cNvGrpSpPr/>
          <p:nvPr/>
        </p:nvGrpSpPr>
        <p:grpSpPr>
          <a:xfrm>
            <a:off x="6604735" y="4961294"/>
            <a:ext cx="1704867" cy="455477"/>
            <a:chOff x="5134372" y="3131004"/>
            <a:chExt cx="1431908" cy="315692"/>
          </a:xfrm>
        </p:grpSpPr>
        <p:sp>
          <p:nvSpPr>
            <p:cNvPr id="17" name="직사각형 6">
              <a:extLst>
                <a:ext uri="{FF2B5EF4-FFF2-40B4-BE49-F238E27FC236}">
                  <a16:creationId xmlns:a16="http://schemas.microsoft.com/office/drawing/2014/main" id="{CF4DD03E-C99A-A902-7BF0-1D2D43632596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8" name="자유형: 도형 68">
              <a:extLst>
                <a:ext uri="{FF2B5EF4-FFF2-40B4-BE49-F238E27FC236}">
                  <a16:creationId xmlns:a16="http://schemas.microsoft.com/office/drawing/2014/main" id="{121CDD0B-25B2-DB23-B97A-74688201669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sp>
        <p:nvSpPr>
          <p:cNvPr id="19" name="Freeform 1">
            <a:extLst>
              <a:ext uri="{FF2B5EF4-FFF2-40B4-BE49-F238E27FC236}">
                <a16:creationId xmlns:a16="http://schemas.microsoft.com/office/drawing/2014/main" id="{0CC45C4E-B713-6238-2E79-A854890F82C6}"/>
              </a:ext>
            </a:extLst>
          </p:cNvPr>
          <p:cNvSpPr/>
          <p:nvPr/>
        </p:nvSpPr>
        <p:spPr>
          <a:xfrm>
            <a:off x="5380508" y="2595088"/>
            <a:ext cx="1498177" cy="604746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4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6AF1F43B-5AE9-FDD2-6CBB-267AA3F4003B}"/>
              </a:ext>
            </a:extLst>
          </p:cNvPr>
          <p:cNvSpPr/>
          <p:nvPr/>
        </p:nvSpPr>
        <p:spPr>
          <a:xfrm>
            <a:off x="5380509" y="393611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AA1E69CB-349E-EC2F-1546-DE5E300D6B3A}"/>
              </a:ext>
            </a:extLst>
          </p:cNvPr>
          <p:cNvSpPr/>
          <p:nvPr/>
        </p:nvSpPr>
        <p:spPr>
          <a:xfrm rot="10800000" flipV="1">
            <a:off x="7990360" y="4973736"/>
            <a:ext cx="1498176" cy="19464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5">
                <a:lumMod val="5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A558B758-1060-A7FD-91A2-BCA0D85DD39D}"/>
              </a:ext>
            </a:extLst>
          </p:cNvPr>
          <p:cNvSpPr/>
          <p:nvPr/>
        </p:nvSpPr>
        <p:spPr>
          <a:xfrm flipH="1">
            <a:off x="8137941" y="343462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3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B2B81717-5671-DBB1-2201-F2158B88DE18}"/>
              </a:ext>
            </a:extLst>
          </p:cNvPr>
          <p:cNvSpPr/>
          <p:nvPr/>
        </p:nvSpPr>
        <p:spPr>
          <a:xfrm rot="10800000" flipH="1">
            <a:off x="5380508" y="4701766"/>
            <a:ext cx="1616922" cy="46838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1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6513DF76-8D8C-2CAF-4309-81E8D3215C36}"/>
              </a:ext>
            </a:extLst>
          </p:cNvPr>
          <p:cNvGrpSpPr/>
          <p:nvPr/>
        </p:nvGrpSpPr>
        <p:grpSpPr>
          <a:xfrm>
            <a:off x="3753402" y="1163858"/>
            <a:ext cx="3115903" cy="1358542"/>
            <a:chOff x="1092501" y="1472811"/>
            <a:chExt cx="2647343" cy="846409"/>
          </a:xfrm>
        </p:grpSpPr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F8148BB4-924B-D7F0-A747-C03435FD6188}"/>
                </a:ext>
              </a:extLst>
            </p:cNvPr>
            <p:cNvSpPr txBox="1"/>
            <p:nvPr/>
          </p:nvSpPr>
          <p:spPr>
            <a:xfrm>
              <a:off x="1092501" y="1916538"/>
              <a:ext cx="2647343" cy="4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Mérnöki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 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informatikai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 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gazdasági képzések</a:t>
              </a:r>
              <a:endParaRPr lang="en-US" altLang="ko-KR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  <p:sp>
          <p:nvSpPr>
            <p:cNvPr id="26" name="TextBox 40">
              <a:extLst>
                <a:ext uri="{FF2B5EF4-FFF2-40B4-BE49-F238E27FC236}">
                  <a16:creationId xmlns:a16="http://schemas.microsoft.com/office/drawing/2014/main" id="{31FEEDB5-FA9D-A503-A0BE-6B4D45F408BA}"/>
                </a:ext>
              </a:extLst>
            </p:cNvPr>
            <p:cNvSpPr txBox="1"/>
            <p:nvPr/>
          </p:nvSpPr>
          <p:spPr>
            <a:xfrm>
              <a:off x="1229772" y="1472811"/>
              <a:ext cx="2358631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Képzési és </a:t>
              </a:r>
              <a:b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</a:br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kutatási területek</a:t>
              </a:r>
              <a:endParaRPr lang="ko-KR" altLang="en-US" sz="2000" b="1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700152FA-E929-0FF5-9537-6711D4D47F25}"/>
              </a:ext>
            </a:extLst>
          </p:cNvPr>
          <p:cNvSpPr/>
          <p:nvPr/>
        </p:nvSpPr>
        <p:spPr>
          <a:xfrm>
            <a:off x="7520583" y="1278219"/>
            <a:ext cx="838200" cy="596901"/>
          </a:xfrm>
          <a:custGeom>
            <a:avLst/>
            <a:gdLst>
              <a:gd name="connsiteX0" fmla="*/ 0 w 838200"/>
              <a:gd name="connsiteY0" fmla="*/ 596900 h 596900"/>
              <a:gd name="connsiteX1" fmla="*/ 0 w 838200"/>
              <a:gd name="connsiteY1" fmla="*/ 0 h 596900"/>
              <a:gd name="connsiteX2" fmla="*/ 838200 w 838200"/>
              <a:gd name="connsiteY2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596900">
                <a:moveTo>
                  <a:pt x="0" y="596900"/>
                </a:moveTo>
                <a:lnTo>
                  <a:pt x="0" y="0"/>
                </a:lnTo>
                <a:lnTo>
                  <a:pt x="83820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8" name="Group 38">
            <a:extLst>
              <a:ext uri="{FF2B5EF4-FFF2-40B4-BE49-F238E27FC236}">
                <a16:creationId xmlns:a16="http://schemas.microsoft.com/office/drawing/2014/main" id="{40A8BFA8-13E6-C0A4-5250-66DDF4621A3C}"/>
              </a:ext>
            </a:extLst>
          </p:cNvPr>
          <p:cNvGrpSpPr/>
          <p:nvPr/>
        </p:nvGrpSpPr>
        <p:grpSpPr>
          <a:xfrm>
            <a:off x="8397650" y="1781298"/>
            <a:ext cx="3074303" cy="1627579"/>
            <a:chOff x="1381213" y="1521262"/>
            <a:chExt cx="2358631" cy="1505773"/>
          </a:xfrm>
        </p:grpSpPr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DD1E86D6-A1CD-50D9-C341-9D733DC0EF98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111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Székesfehérvár - a duális képzések fellegvára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Friss diplomások </a:t>
              </a:r>
            </a:p>
            <a:p>
              <a:r>
                <a:rPr lang="hu-HU" altLang="ko-KR" dirty="0">
                  <a:solidFill>
                    <a:srgbClr val="151F39"/>
                  </a:solidFill>
                </a:rPr>
                <a:t>gyakorlati tapasztalattal</a:t>
              </a: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9F00724A-A1BF-143F-6AB4-2AFFD251D906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37016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Duális képzés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4B916F9E-93A0-F81A-F3CE-B0EEE714E2AF}"/>
              </a:ext>
            </a:extLst>
          </p:cNvPr>
          <p:cNvGrpSpPr/>
          <p:nvPr/>
        </p:nvGrpSpPr>
        <p:grpSpPr>
          <a:xfrm>
            <a:off x="6979949" y="1926241"/>
            <a:ext cx="1080000" cy="1080000"/>
            <a:chOff x="4574848" y="1897856"/>
            <a:chExt cx="3028217" cy="3026664"/>
          </a:xfrm>
        </p:grpSpPr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F7E8DAC6-046C-550C-434A-3E31FEA1B11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>
              <a:solidFill>
                <a:srgbClr val="FF9900"/>
              </a:solidFill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537D9381-498D-73B4-36C1-755932C571B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17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</p:grpSp>
      <p:sp>
        <p:nvSpPr>
          <p:cNvPr id="34" name="TextBox 40">
            <a:extLst>
              <a:ext uri="{FF2B5EF4-FFF2-40B4-BE49-F238E27FC236}">
                <a16:creationId xmlns:a16="http://schemas.microsoft.com/office/drawing/2014/main" id="{45E4455D-6B10-2E6A-9FFF-C504A92381FC}"/>
              </a:ext>
            </a:extLst>
          </p:cNvPr>
          <p:cNvSpPr txBox="1"/>
          <p:nvPr/>
        </p:nvSpPr>
        <p:spPr>
          <a:xfrm>
            <a:off x="8032265" y="414690"/>
            <a:ext cx="2853233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151F39"/>
                </a:solidFill>
                <a:cs typeface="Arial" pitchFamily="34" charset="0"/>
              </a:rPr>
              <a:t>#1 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gyakorlat orientált </a:t>
            </a:r>
          </a:p>
          <a:p>
            <a:pPr algn="ctr"/>
            <a:r>
              <a:rPr lang="hu-HU" altLang="ko-KR" sz="2000" dirty="0">
                <a:solidFill>
                  <a:srgbClr val="151F39"/>
                </a:solidFill>
                <a:cs typeface="Arial" pitchFamily="34" charset="0"/>
              </a:rPr>
              <a:t>műszaki egyetem Magyarországon</a:t>
            </a:r>
            <a:endParaRPr lang="ko-KR" altLang="en-US" sz="2000" b="1" dirty="0">
              <a:solidFill>
                <a:srgbClr val="151F39"/>
              </a:solidFill>
              <a:cs typeface="Arial" pitchFamily="34" charset="0"/>
            </a:endParaRP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C0122E4E-FFA2-9869-DC27-A2F9C5582B86}"/>
              </a:ext>
            </a:extLst>
          </p:cNvPr>
          <p:cNvSpPr txBox="1"/>
          <p:nvPr/>
        </p:nvSpPr>
        <p:spPr>
          <a:xfrm>
            <a:off x="8309602" y="4040998"/>
            <a:ext cx="3058047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7 KAR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17 alapképzés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13 mesterképzés</a:t>
            </a:r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4</a:t>
            </a:r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 doktori iskola</a:t>
            </a:r>
          </a:p>
        </p:txBody>
      </p:sp>
      <p:grpSp>
        <p:nvGrpSpPr>
          <p:cNvPr id="36" name="Group 38">
            <a:extLst>
              <a:ext uri="{FF2B5EF4-FFF2-40B4-BE49-F238E27FC236}">
                <a16:creationId xmlns:a16="http://schemas.microsoft.com/office/drawing/2014/main" id="{BAAA7CEF-FF4E-FB59-DD2D-5FF28842C622}"/>
              </a:ext>
            </a:extLst>
          </p:cNvPr>
          <p:cNvGrpSpPr/>
          <p:nvPr/>
        </p:nvGrpSpPr>
        <p:grpSpPr>
          <a:xfrm>
            <a:off x="3295144" y="4739492"/>
            <a:ext cx="3404006" cy="1517077"/>
            <a:chOff x="1158042" y="1521262"/>
            <a:chExt cx="2581802" cy="1893181"/>
          </a:xfrm>
        </p:grpSpPr>
        <p:sp>
          <p:nvSpPr>
            <p:cNvPr id="37" name="TextBox 39">
              <a:extLst>
                <a:ext uri="{FF2B5EF4-FFF2-40B4-BE49-F238E27FC236}">
                  <a16:creationId xmlns:a16="http://schemas.microsoft.com/office/drawing/2014/main" id="{865CD499-2B08-B0D3-B417-FD2E2BD51591}"/>
                </a:ext>
              </a:extLst>
            </p:cNvPr>
            <p:cNvSpPr txBox="1"/>
            <p:nvPr/>
          </p:nvSpPr>
          <p:spPr>
            <a:xfrm>
              <a:off x="1158042" y="1916537"/>
              <a:ext cx="2581802" cy="149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hu-HU" altLang="ko-KR" dirty="0">
                  <a:solidFill>
                    <a:srgbClr val="151F39"/>
                  </a:solidFill>
                </a:rPr>
                <a:t>Az Ipar 4.0 kihívásainak megfelelő piaci szereplők minél intenzívebb bevonása az oktatásba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6A36444B-6F9E-FFEE-FE3B-137A02894E83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Ipari tanszékek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E9D993-7700-DA4D-8B64-F2BB9738A499}"/>
              </a:ext>
            </a:extLst>
          </p:cNvPr>
          <p:cNvGrpSpPr/>
          <p:nvPr/>
        </p:nvGrpSpPr>
        <p:grpSpPr>
          <a:xfrm>
            <a:off x="3923722" y="3234611"/>
            <a:ext cx="2758584" cy="686080"/>
            <a:chOff x="1381213" y="1521262"/>
            <a:chExt cx="2358631" cy="8561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BF9E8D-8E39-EB32-332E-24E42EAE8243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46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Ipari szereplőkkel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77E55E-8025-C9F6-AFF2-DF89B1B6EF18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Technológiai parkok</a:t>
              </a:r>
            </a:p>
          </p:txBody>
        </p:sp>
      </p:grpSp>
      <p:pic>
        <p:nvPicPr>
          <p:cNvPr id="44" name="Kép 43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C24C70BF-B874-FC12-CE2D-E7A1B90F1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34" y="5584593"/>
            <a:ext cx="3168000" cy="6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5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AD40151-B285-037A-2A7C-3366069334C8}"/>
              </a:ext>
            </a:extLst>
          </p:cNvPr>
          <p:cNvSpPr/>
          <p:nvPr/>
        </p:nvSpPr>
        <p:spPr>
          <a:xfrm>
            <a:off x="-4710" y="3693090"/>
            <a:ext cx="12196710" cy="29080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1934E313-518D-1F4F-2BC8-B877216D2988}"/>
              </a:ext>
            </a:extLst>
          </p:cNvPr>
          <p:cNvGrpSpPr/>
          <p:nvPr/>
        </p:nvGrpSpPr>
        <p:grpSpPr>
          <a:xfrm>
            <a:off x="6661770" y="6116199"/>
            <a:ext cx="1327688" cy="400110"/>
            <a:chOff x="6301719" y="4227722"/>
            <a:chExt cx="971697" cy="363221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2ED13A39-F67C-8B45-9723-0751CF0673C7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71353CEB-F096-ECDB-1668-F758A64B97E1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A22A9F38-7647-D1ED-EDDC-52BCBC47B164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6421AA47-4293-630D-3B53-87BA38D6647C}"/>
              </a:ext>
            </a:extLst>
          </p:cNvPr>
          <p:cNvSpPr txBox="1"/>
          <p:nvPr/>
        </p:nvSpPr>
        <p:spPr>
          <a:xfrm>
            <a:off x="1111593" y="4233549"/>
            <a:ext cx="8413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A képzéssel kapcsolatos további kérdés esetén keresse:</a:t>
            </a:r>
          </a:p>
          <a:p>
            <a:r>
              <a:rPr lang="hu-HU" altLang="ko-KR" sz="2000" b="1" dirty="0">
                <a:cs typeface="Arial" pitchFamily="34" charset="0"/>
              </a:rPr>
              <a:t>Dr. Széll Károly szakfelelőst</a:t>
            </a:r>
          </a:p>
          <a:p>
            <a:endParaRPr lang="hu-HU" altLang="ko-KR" sz="2000" b="1" dirty="0">
              <a:cs typeface="Arial" pitchFamily="34" charset="0"/>
            </a:endParaRPr>
          </a:p>
          <a:p>
            <a:r>
              <a:rPr lang="hu-HU" altLang="ko-KR" sz="2000" b="1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szell.karoly@amk.uni-obuda.hu</a:t>
            </a:r>
            <a:endParaRPr lang="hu-HU" altLang="ko-KR" sz="2000" b="1" dirty="0">
              <a:cs typeface="Arial" pitchFamily="34" charset="0"/>
            </a:endParaRPr>
          </a:p>
          <a:p>
            <a:endParaRPr lang="hu-HU" altLang="ko-KR" sz="2000" b="1" dirty="0">
              <a:cs typeface="Arial" pitchFamily="34" charset="0"/>
            </a:endParaRPr>
          </a:p>
          <a:p>
            <a:endParaRPr lang="hu-HU" altLang="ko-KR" sz="2000" b="1" dirty="0">
              <a:cs typeface="Arial" pitchFamily="34" charset="0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521FD886-E56F-F99E-6B50-D34B61D1DB05}"/>
              </a:ext>
            </a:extLst>
          </p:cNvPr>
          <p:cNvSpPr/>
          <p:nvPr/>
        </p:nvSpPr>
        <p:spPr>
          <a:xfrm>
            <a:off x="344451" y="5921996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4C1B10BE-3A31-C2D2-4949-DCC5FF3DDF01}"/>
              </a:ext>
            </a:extLst>
          </p:cNvPr>
          <p:cNvSpPr/>
          <p:nvPr/>
        </p:nvSpPr>
        <p:spPr>
          <a:xfrm>
            <a:off x="303118" y="5056297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59936804-E353-E020-AAC2-F4A46E8E538F}"/>
              </a:ext>
            </a:extLst>
          </p:cNvPr>
          <p:cNvGrpSpPr/>
          <p:nvPr/>
        </p:nvGrpSpPr>
        <p:grpSpPr>
          <a:xfrm flipH="1" flipV="1">
            <a:off x="434553" y="3809154"/>
            <a:ext cx="1327688" cy="400110"/>
            <a:chOff x="6301719" y="4227722"/>
            <a:chExt cx="971697" cy="363221"/>
          </a:xfrm>
        </p:grpSpPr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1C88058B-1249-30B5-7413-BC7A3542D879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32" name="Téglalap 31">
              <a:extLst>
                <a:ext uri="{FF2B5EF4-FFF2-40B4-BE49-F238E27FC236}">
                  <a16:creationId xmlns:a16="http://schemas.microsoft.com/office/drawing/2014/main" id="{32C6BF10-B0C9-63D9-2A14-23CEF18E1E8A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07BDCE6F-73DA-BAE6-DFE0-0CE8C3DB2BEE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050" name="Picture 2" descr="Email Icon PNG vector in SVG, PDF, AI, CDR format">
            <a:extLst>
              <a:ext uri="{FF2B5EF4-FFF2-40B4-BE49-F238E27FC236}">
                <a16:creationId xmlns:a16="http://schemas.microsoft.com/office/drawing/2014/main" id="{55DD167C-25E8-8773-D247-EA286BEE1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9667" r="16573" b="8192"/>
          <a:stretch/>
        </p:blipFill>
        <p:spPr bwMode="auto">
          <a:xfrm>
            <a:off x="408986" y="5163511"/>
            <a:ext cx="445787" cy="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ll by mobile phone icon">
            <a:extLst>
              <a:ext uri="{FF2B5EF4-FFF2-40B4-BE49-F238E27FC236}">
                <a16:creationId xmlns:a16="http://schemas.microsoft.com/office/drawing/2014/main" id="{15712D77-3B18-5F58-8648-A82015DC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6" y="5974814"/>
            <a:ext cx="530526" cy="5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50027DE-35E3-CE3C-C693-4558216B048A}"/>
              </a:ext>
            </a:extLst>
          </p:cNvPr>
          <p:cNvSpPr txBox="1"/>
          <p:nvPr/>
        </p:nvSpPr>
        <p:spPr>
          <a:xfrm>
            <a:off x="3940406" y="1680808"/>
            <a:ext cx="7954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Februárban &amp;  szeptemberben is induló képzés: </a:t>
            </a:r>
          </a:p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Levelező tagozaton</a:t>
            </a:r>
          </a:p>
        </p:txBody>
      </p:sp>
      <p:sp>
        <p:nvSpPr>
          <p:cNvPr id="12" name="Cím 2">
            <a:extLst>
              <a:ext uri="{FF2B5EF4-FFF2-40B4-BE49-F238E27FC236}">
                <a16:creationId xmlns:a16="http://schemas.microsoft.com/office/drawing/2014/main" id="{1CADA429-CBC4-20DF-5F34-7D816F2FC69D}"/>
              </a:ext>
            </a:extLst>
          </p:cNvPr>
          <p:cNvSpPr txBox="1">
            <a:spLocks/>
          </p:cNvSpPr>
          <p:nvPr/>
        </p:nvSpPr>
        <p:spPr>
          <a:xfrm>
            <a:off x="3940405" y="180975"/>
            <a:ext cx="8251596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Mechatronikai mérnök Mesterszak</a:t>
            </a:r>
            <a:endParaRPr lang="hu-HU" sz="48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ABD109D6-1DC1-FA47-6387-021D8BB2006F}"/>
              </a:ext>
            </a:extLst>
          </p:cNvPr>
          <p:cNvGrpSpPr/>
          <p:nvPr/>
        </p:nvGrpSpPr>
        <p:grpSpPr>
          <a:xfrm>
            <a:off x="3170698" y="180975"/>
            <a:ext cx="665919" cy="1115129"/>
            <a:chOff x="5948571" y="181077"/>
            <a:chExt cx="665919" cy="1115129"/>
          </a:xfrm>
        </p:grpSpPr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87F8AA93-E638-4C83-0FAD-D74D314A5B38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D243513C-6628-BA18-B421-8D39D6275715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9E865782-E95D-CF77-6121-F09BD7695C86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0" name="Kép 19">
            <a:extLst>
              <a:ext uri="{FF2B5EF4-FFF2-40B4-BE49-F238E27FC236}">
                <a16:creationId xmlns:a16="http://schemas.microsoft.com/office/drawing/2014/main" id="{BC0FC0C5-28E2-A48A-D8F4-CFFE0C881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203" y="3951985"/>
            <a:ext cx="3830032" cy="255335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7D369C9F-0466-E169-9D07-BC62D1872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42" r="31572" b="1591"/>
          <a:stretch/>
        </p:blipFill>
        <p:spPr>
          <a:xfrm>
            <a:off x="509967" y="1364569"/>
            <a:ext cx="2959097" cy="22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2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46991-C21D-2B82-E20B-49374D45CC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938" y="3082679"/>
            <a:ext cx="3967062" cy="1240746"/>
          </a:xfrm>
        </p:spPr>
        <p:txBody>
          <a:bodyPr>
            <a:noAutofit/>
          </a:bodyPr>
          <a:lstStyle/>
          <a:p>
            <a:r>
              <a:rPr lang="hu-HU" sz="5400" dirty="0">
                <a:solidFill>
                  <a:schemeClr val="bg2">
                    <a:lumMod val="50000"/>
                  </a:schemeClr>
                </a:solidFill>
              </a:rPr>
              <a:t>Sport-közgazdász mesterszak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B97FBB-EE4E-5216-AFCF-BE120CC8A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9"/>
          <a:stretch/>
        </p:blipFill>
        <p:spPr bwMode="auto">
          <a:xfrm>
            <a:off x="5176938" y="1828800"/>
            <a:ext cx="70150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Sportközgazdász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0760D18-54F9-48D5-A3C2-2ECB03C22E21}"/>
              </a:ext>
            </a:extLst>
          </p:cNvPr>
          <p:cNvGraphicFramePr/>
          <p:nvPr/>
        </p:nvGraphicFramePr>
        <p:xfrm>
          <a:off x="0" y="1456822"/>
          <a:ext cx="11711233" cy="517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3A12192D-6B5D-53A4-E9D9-44B0C9B5A250}"/>
              </a:ext>
            </a:extLst>
          </p:cNvPr>
          <p:cNvSpPr txBox="1"/>
          <p:nvPr/>
        </p:nvSpPr>
        <p:spPr>
          <a:xfrm>
            <a:off x="480767" y="1514888"/>
            <a:ext cx="5269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51F3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Magyarországon egyedülálló.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51F3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Kettős sportolói karriert támogató.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51F3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Duális formában is, nappali tagozaton.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51F3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Az ÓE Székesfehérvári képzési helyén.</a:t>
            </a:r>
          </a:p>
        </p:txBody>
      </p:sp>
      <p:pic>
        <p:nvPicPr>
          <p:cNvPr id="10" name="Kép 9" descr="What is sport facility management? - BibLus">
            <a:extLst>
              <a:ext uri="{FF2B5EF4-FFF2-40B4-BE49-F238E27FC236}">
                <a16:creationId xmlns:a16="http://schemas.microsoft.com/office/drawing/2014/main" id="{DD45BBCD-0088-2167-5072-09B9FA32F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174" y="4407907"/>
            <a:ext cx="3502059" cy="2227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00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Sportközgazdász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sp>
        <p:nvSpPr>
          <p:cNvPr id="7" name="Cím 2">
            <a:extLst>
              <a:ext uri="{FF2B5EF4-FFF2-40B4-BE49-F238E27FC236}">
                <a16:creationId xmlns:a16="http://schemas.microsoft.com/office/drawing/2014/main" id="{3524B5A5-3B29-FD60-2952-51BA0BED7915}"/>
              </a:ext>
            </a:extLst>
          </p:cNvPr>
          <p:cNvSpPr txBox="1">
            <a:spLocks/>
          </p:cNvSpPr>
          <p:nvPr/>
        </p:nvSpPr>
        <p:spPr>
          <a:xfrm>
            <a:off x="379227" y="1589259"/>
            <a:ext cx="11812773" cy="12344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3200" dirty="0">
                <a:latin typeface="+mn-lt"/>
              </a:rPr>
              <a:t>Miben egyedül álló a Sportközgazdász mesterszak? #1</a:t>
            </a:r>
            <a:endParaRPr lang="en-US" sz="3200" dirty="0" err="1">
              <a:latin typeface="+mn-l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E97727-0A6F-F329-1B5B-C74E519A795B}"/>
              </a:ext>
            </a:extLst>
          </p:cNvPr>
          <p:cNvSpPr txBox="1">
            <a:spLocks/>
          </p:cNvSpPr>
          <p:nvPr/>
        </p:nvSpPr>
        <p:spPr>
          <a:xfrm>
            <a:off x="379227" y="2206479"/>
            <a:ext cx="11472079" cy="442588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Óbudai Egyetem mesterképzéseinek kiemelkedően magas színvonalát biztosítja.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DUÁLIS formában is végezhető. Jelenleg 8 Duális Partnerünk van, Székesfehérváron és Budapesten.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optimális létszámú évfolyamokon megvalósulhat az interaktív oktatás, létre jöhetnek a valós, tehetséget gondozó mentori kapcsolatok.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Célunk piacképes munkavállalók képzése, magas színvonalú gazdasági és sportszakmai tudással.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nem duális képzésben tanuló Hallgatóinknak is célunk a szakmai gyakorlati helyek biztosítása és a gyakorlatorientált képzés.</a:t>
            </a:r>
          </a:p>
        </p:txBody>
      </p:sp>
    </p:spTree>
    <p:extLst>
      <p:ext uri="{BB962C8B-B14F-4D97-AF65-F5344CB8AC3E}">
        <p14:creationId xmlns:p14="http://schemas.microsoft.com/office/powerpoint/2010/main" val="3387279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Sportközgazdász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sp>
        <p:nvSpPr>
          <p:cNvPr id="7" name="Cím 2">
            <a:extLst>
              <a:ext uri="{FF2B5EF4-FFF2-40B4-BE49-F238E27FC236}">
                <a16:creationId xmlns:a16="http://schemas.microsoft.com/office/drawing/2014/main" id="{3524B5A5-3B29-FD60-2952-51BA0BED7915}"/>
              </a:ext>
            </a:extLst>
          </p:cNvPr>
          <p:cNvSpPr txBox="1">
            <a:spLocks/>
          </p:cNvSpPr>
          <p:nvPr/>
        </p:nvSpPr>
        <p:spPr>
          <a:xfrm>
            <a:off x="379227" y="1589259"/>
            <a:ext cx="11812773" cy="12344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3200" dirty="0">
                <a:latin typeface="+mn-lt"/>
              </a:rPr>
              <a:t>Miben egyedül álló a Sportközgazdász mesterszak? #2</a:t>
            </a:r>
            <a:endParaRPr lang="en-US" sz="3200" dirty="0" err="1">
              <a:latin typeface="+mn-l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E97727-0A6F-F329-1B5B-C74E519A795B}"/>
              </a:ext>
            </a:extLst>
          </p:cNvPr>
          <p:cNvSpPr txBox="1">
            <a:spLocks/>
          </p:cNvSpPr>
          <p:nvPr/>
        </p:nvSpPr>
        <p:spPr>
          <a:xfrm>
            <a:off x="379227" y="2206479"/>
            <a:ext cx="11472079" cy="465152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Célunk a sportközgazdász szakmai közösség építése, így hirdetünk TDK és diplomadolgozati témákat, valamint Kutatók Éjszakája programokat szervezünk.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képzés Székesfehérváron, az Óbudai Egyetem Székesfehérvári képzési helyén valósul meg, ahol az infrastruktúra kiemelkedő: a kollégiumi elhelyezés magas színvonalú, kényelmes és igényes.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Nemzetközi, hazai és helyi ösztöndíj lehetőségek.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Tárgyaink oktatásában mind tartalmilag, mind a helyszínünkben aktív szereplők a Duális Partnereink. A tanórák különleges helyszíneken, így pl. az Alba Regia Sportcsarnokában, a Kovács Katalin Nemzeti Kajak-Kenu Akadémián, az Alba Arénában, az MVM </a:t>
            </a:r>
            <a:r>
              <a:rPr lang="hu-H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</a:t>
            </a: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-ban vagy a Budapesti Honvéd SE sportlétesítményeiben valósulnak meg.</a:t>
            </a:r>
          </a:p>
        </p:txBody>
      </p:sp>
    </p:spTree>
    <p:extLst>
      <p:ext uri="{BB962C8B-B14F-4D97-AF65-F5344CB8AC3E}">
        <p14:creationId xmlns:p14="http://schemas.microsoft.com/office/powerpoint/2010/main" val="3703435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Sportközgazdász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sp>
        <p:nvSpPr>
          <p:cNvPr id="7" name="Cím 2">
            <a:extLst>
              <a:ext uri="{FF2B5EF4-FFF2-40B4-BE49-F238E27FC236}">
                <a16:creationId xmlns:a16="http://schemas.microsoft.com/office/drawing/2014/main" id="{3524B5A5-3B29-FD60-2952-51BA0BED7915}"/>
              </a:ext>
            </a:extLst>
          </p:cNvPr>
          <p:cNvSpPr txBox="1">
            <a:spLocks/>
          </p:cNvSpPr>
          <p:nvPr/>
        </p:nvSpPr>
        <p:spPr>
          <a:xfrm>
            <a:off x="455305" y="1259674"/>
            <a:ext cx="11812773" cy="12344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3200" dirty="0">
                <a:latin typeface="+mn-lt"/>
              </a:rPr>
              <a:t>Miben egyedül álló a Sportközgazdász mesterszak? #3</a:t>
            </a:r>
            <a:endParaRPr lang="en-US" sz="3200" dirty="0" err="1">
              <a:latin typeface="+mn-l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E97727-0A6F-F329-1B5B-C74E519A795B}"/>
              </a:ext>
            </a:extLst>
          </p:cNvPr>
          <p:cNvSpPr txBox="1">
            <a:spLocks/>
          </p:cNvSpPr>
          <p:nvPr/>
        </p:nvSpPr>
        <p:spPr>
          <a:xfrm>
            <a:off x="455305" y="1766423"/>
            <a:ext cx="11472079" cy="478410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Hallgatóink között olyan jelenleg még aktív sportolók is vannak, akik tudatosan építik a sportpályafutásuk utáni életüket.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Székesfehérvár Megyei Jogú Város oktatási stratégiájának egyik alapja, a felsőfokú oktatás duális formában való megvalósulása.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Sportközgazdász mesterképzés esetében nagy hangsúlyt fektettünk az elméleti tudás gyakorlati alkalmazására, amely a duális formában teljes mértékben megvalósítható.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Hallgatók a hét egyik részét munkával, másik részét a székesfehérvári képzési helyen tanulással töltik majd. Duális napjaink a csütörtök és a péntek.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oktatás gyakorlati megvalósításában különleges Vendégelőadók segítenek minket, pl. </a:t>
            </a:r>
            <a:r>
              <a:rPr lang="hu-H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Balássi</a:t>
            </a: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Imre, Bacsa Péter, </a:t>
            </a:r>
            <a:r>
              <a:rPr lang="hu-H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Csampa</a:t>
            </a: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Zsolt, Gergely István, Horváth Gabriella, Schmidt Gábor, Schmitt Pál, Simicskó István, </a:t>
            </a:r>
            <a:r>
              <a:rPr lang="hu-H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Vatai</a:t>
            </a: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Gabriella, Talmácsi Gábor. Kutatók Éjszakája 2023 programunk egyik Vendége volt: </a:t>
            </a:r>
            <a:r>
              <a:rPr lang="hu-H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Milák</a:t>
            </a:r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Kristóf.</a:t>
            </a:r>
          </a:p>
        </p:txBody>
      </p:sp>
    </p:spTree>
    <p:extLst>
      <p:ext uri="{BB962C8B-B14F-4D97-AF65-F5344CB8AC3E}">
        <p14:creationId xmlns:p14="http://schemas.microsoft.com/office/powerpoint/2010/main" val="1058246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Sportközgazdász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888213A-EED0-2EE0-B622-A572A4827E99}"/>
              </a:ext>
            </a:extLst>
          </p:cNvPr>
          <p:cNvSpPr txBox="1">
            <a:spLocks/>
          </p:cNvSpPr>
          <p:nvPr/>
        </p:nvSpPr>
        <p:spPr>
          <a:xfrm>
            <a:off x="4286305" y="1579980"/>
            <a:ext cx="4356196" cy="2582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altLang="ko-KR" sz="2800" b="1" dirty="0">
                <a:latin typeface="+mn-lt"/>
                <a:cs typeface="Arial" pitchFamily="34" charset="0"/>
              </a:rPr>
              <a:t>A képzéssel kapcsolatos további kérdés esetén keresse:</a:t>
            </a:r>
          </a:p>
          <a:p>
            <a:pPr algn="l"/>
            <a:r>
              <a:rPr lang="en-GB" sz="2800" dirty="0">
                <a:latin typeface="+mn-lt"/>
              </a:rPr>
              <a:t>Dr. </a:t>
            </a:r>
            <a:r>
              <a:rPr lang="hu-HU" sz="2800" dirty="0">
                <a:latin typeface="+mn-lt"/>
              </a:rPr>
              <a:t>András Krisztina, szakfelelős-egyetemi docens</a:t>
            </a:r>
          </a:p>
          <a:p>
            <a:pPr algn="l"/>
            <a:r>
              <a:rPr lang="hu-HU" sz="2000" dirty="0">
                <a:solidFill>
                  <a:srgbClr val="002060"/>
                </a:solidFill>
                <a:latin typeface="+mn-lt"/>
                <a:hlinkClick r:id="rId2"/>
              </a:rPr>
              <a:t>andras.krisztina@amk.uni-obuda.hu</a:t>
            </a:r>
            <a:endParaRPr lang="hu-H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5C1694E-31FC-ADE1-3FC8-B20789CE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9" y="1596740"/>
            <a:ext cx="3670495" cy="48939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9FBAD6C-FCEA-7466-3366-18E328C86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18924" r="10053"/>
          <a:stretch/>
        </p:blipFill>
        <p:spPr>
          <a:xfrm>
            <a:off x="5311991" y="4311924"/>
            <a:ext cx="2536665" cy="217881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7E06936-4861-F3F0-2491-650FCFE13342}"/>
              </a:ext>
            </a:extLst>
          </p:cNvPr>
          <p:cNvSpPr txBox="1"/>
          <p:nvPr/>
        </p:nvSpPr>
        <p:spPr>
          <a:xfrm>
            <a:off x="8397552" y="1392181"/>
            <a:ext cx="36016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További információk:</a:t>
            </a:r>
          </a:p>
          <a:p>
            <a:endParaRPr lang="hu-HU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5"/>
              </a:rPr>
              <a:t>https://amk.uni-obuda.hu/sportkozgazdasz-msc/</a:t>
            </a:r>
            <a:endParaRPr lang="hu-HU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6"/>
              </a:rPr>
              <a:t>https://www.facebook.com/oeamk.szekesfehervar/</a:t>
            </a:r>
            <a:endParaRPr lang="hu-HU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hu-HU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hu-HU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Pillanatképek:</a:t>
            </a:r>
          </a:p>
          <a:p>
            <a:endParaRPr lang="hu-HU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7"/>
              </a:rPr>
              <a:t>https://amk.uni-obuda.hu/sportkozgazdasz-mesterkepzes-oszi-felev/</a:t>
            </a:r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8"/>
              </a:rPr>
              <a:t>https://amk.uni-obuda.hu/gyakorlati-kepzessel-es-sportosan-aktivan-kezdodott-a-sportkozgazdasz-mesterszak-az-obudai-egyetemen/</a:t>
            </a:r>
            <a:endParaRPr lang="hu-HU" sz="12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9"/>
              </a:rPr>
              <a:t>https://amk.uni-obuda.hu/izgalmas-kurzusok-es-kozossegepites/</a:t>
            </a:r>
            <a:endParaRPr lang="hu-HU" sz="12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10"/>
              </a:rPr>
              <a:t>https://amk.uni-obuda.hu/ertekes-szakmai-eloadasok-izgalmas-gyakorlatok-igy-kezdodott-a-sportkozgazdasz-mesterszak-tavasza-az-obudai-egyetemen/</a:t>
            </a:r>
            <a:endParaRPr lang="hu-HU" sz="12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hu-HU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11"/>
              </a:rPr>
              <a:t>https://amk.uni-obuda.hu/tovabbra-is-ertekes-szakmai-eloadasok-izgalmas-gyakorlatok-igy-folytatodott-a-sportkozgazdasz-mesterszak-tavasza-az-obudai-egyetemen/</a:t>
            </a:r>
            <a:endParaRPr lang="hu-HU" sz="12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hu-HU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6092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46991-C21D-2B82-E20B-49374D45CC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760" y="2641474"/>
            <a:ext cx="5236234" cy="1921145"/>
          </a:xfrm>
        </p:spPr>
        <p:txBody>
          <a:bodyPr>
            <a:noAutofit/>
          </a:bodyPr>
          <a:lstStyle/>
          <a:p>
            <a:r>
              <a:rPr lang="hu-HU" sz="5400" dirty="0" err="1">
                <a:solidFill>
                  <a:schemeClr val="bg2">
                    <a:lumMod val="50000"/>
                  </a:schemeClr>
                </a:solidFill>
              </a:rPr>
              <a:t>Geo</a:t>
            </a:r>
            <a:r>
              <a:rPr lang="hu-HU" sz="5400" dirty="0">
                <a:solidFill>
                  <a:schemeClr val="bg2">
                    <a:lumMod val="50000"/>
                  </a:schemeClr>
                </a:solidFill>
              </a:rPr>
              <a:t>-informatika mesterszak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11D8377-4B80-A89D-25C6-7D7122062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/>
          <a:stretch/>
        </p:blipFill>
        <p:spPr bwMode="auto">
          <a:xfrm>
            <a:off x="4891596" y="2131837"/>
            <a:ext cx="7300404" cy="32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406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2">
            <a:extLst>
              <a:ext uri="{FF2B5EF4-FFF2-40B4-BE49-F238E27FC236}">
                <a16:creationId xmlns:a16="http://schemas.microsoft.com/office/drawing/2014/main" id="{DDE6A5DC-4C98-6563-B309-1B68DA920115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Geoinformatika</a:t>
            </a:r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mesterszak</a:t>
            </a:r>
            <a:endParaRPr lang="hu-HU" sz="48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0832329-2D91-7669-87F0-63D35EFE5897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1A67A9E0-A22F-739A-E6B0-F4F5D580B01B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98282875-FB90-CBC9-08D7-F3CD3A39B5F7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5B1B725E-B9F3-8078-4A0B-C21FE8A63F12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FB364B35-DFDB-2F33-8497-002B56FFFB3B}"/>
              </a:ext>
            </a:extLst>
          </p:cNvPr>
          <p:cNvSpPr txBox="1"/>
          <p:nvPr/>
        </p:nvSpPr>
        <p:spPr>
          <a:xfrm>
            <a:off x="524759" y="2707410"/>
            <a:ext cx="73135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ha érdekelnek az új </a:t>
            </a:r>
            <a:r>
              <a:rPr lang="hu-HU" sz="2400" dirty="0" err="1">
                <a:solidFill>
                  <a:srgbClr val="151F39"/>
                </a:solidFill>
              </a:rPr>
              <a:t>geoinformatikai</a:t>
            </a:r>
            <a:r>
              <a:rPr lang="hu-HU" sz="2400" dirty="0">
                <a:solidFill>
                  <a:srgbClr val="151F39"/>
                </a:solidFill>
              </a:rPr>
              <a:t> rendszerek és eszközök, az informatikai kutatási-fejlesztési feladatok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ha családias légkörű csapatban szeretnél tanulni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ha szeretnéd bővíteni eddigi </a:t>
            </a:r>
            <a:r>
              <a:rPr lang="hu-HU" sz="2400" dirty="0" err="1">
                <a:solidFill>
                  <a:srgbClr val="151F39"/>
                </a:solidFill>
              </a:rPr>
              <a:t>geoinformatikai</a:t>
            </a:r>
            <a:r>
              <a:rPr lang="hu-HU" sz="2400" dirty="0">
                <a:solidFill>
                  <a:srgbClr val="151F39"/>
                </a:solidFill>
              </a:rPr>
              <a:t> ismereteidet vagy szeretnél szerezni egy új szakmát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ha a képzés során egyaránt fontos számodra az ipar által kért gyakorlatorientáltság és az elméleti tudás megszerzése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rgbClr val="151F39"/>
                </a:solidFill>
              </a:rPr>
              <a:t>ha hosszabb távú célod PhD képzés végzése</a:t>
            </a:r>
          </a:p>
        </p:txBody>
      </p:sp>
      <p:pic>
        <p:nvPicPr>
          <p:cNvPr id="3" name="Picture 2" descr="GIS_analysis_esri">
            <a:extLst>
              <a:ext uri="{FF2B5EF4-FFF2-40B4-BE49-F238E27FC236}">
                <a16:creationId xmlns:a16="http://schemas.microsoft.com/office/drawing/2014/main" id="{5CEBE7C7-42C8-C01A-6B14-6A9E018E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62" y="3049881"/>
            <a:ext cx="4303539" cy="280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61CDE3E-BE0E-FC01-4211-02CD316CE42D}"/>
              </a:ext>
            </a:extLst>
          </p:cNvPr>
          <p:cNvSpPr txBox="1"/>
          <p:nvPr/>
        </p:nvSpPr>
        <p:spPr>
          <a:xfrm>
            <a:off x="524759" y="2184190"/>
            <a:ext cx="11142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Mikor érdemes a székesfehérvári </a:t>
            </a:r>
            <a:r>
              <a:rPr lang="hu-HU" sz="2000" cap="small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geoinformatika</a:t>
            </a:r>
            <a:r>
              <a:rPr lang="hu-HU" sz="20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mesterképzést választanod?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FA795EE-2F34-AB48-AD84-1E1ED6A8D063}"/>
              </a:ext>
            </a:extLst>
          </p:cNvPr>
          <p:cNvSpPr txBox="1"/>
          <p:nvPr/>
        </p:nvSpPr>
        <p:spPr>
          <a:xfrm>
            <a:off x="546904" y="1373588"/>
            <a:ext cx="11481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csak szeptemberben induló képzés: </a:t>
            </a:r>
          </a:p>
          <a:p>
            <a:r>
              <a:rPr lang="hu-HU" sz="2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Nappali tagozaton angol nyelven, levelező tagozaton magyar nyelven</a:t>
            </a:r>
          </a:p>
        </p:txBody>
      </p:sp>
    </p:spTree>
    <p:extLst>
      <p:ext uri="{BB962C8B-B14F-4D97-AF65-F5344CB8AC3E}">
        <p14:creationId xmlns:p14="http://schemas.microsoft.com/office/powerpoint/2010/main" val="1750616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F7D5ED2B-867B-4ECB-9040-11F331F89074}"/>
              </a:ext>
            </a:extLst>
          </p:cNvPr>
          <p:cNvSpPr txBox="1">
            <a:spLocks/>
          </p:cNvSpPr>
          <p:nvPr/>
        </p:nvSpPr>
        <p:spPr>
          <a:xfrm>
            <a:off x="3854669" y="249238"/>
            <a:ext cx="8337332" cy="133034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sz="4400" cap="small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Geoinformatika</a:t>
            </a:r>
            <a:r>
              <a:rPr lang="hu-HU" sz="44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mesterszak</a:t>
            </a:r>
            <a:endParaRPr lang="hu-HU" sz="23900" i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hu-HU" sz="33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tárgyak/kompetenciák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946E7D4-3707-4899-89E9-E93E5F1A40B4}"/>
              </a:ext>
            </a:extLst>
          </p:cNvPr>
          <p:cNvSpPr txBox="1"/>
          <p:nvPr/>
        </p:nvSpPr>
        <p:spPr>
          <a:xfrm>
            <a:off x="129396" y="1702163"/>
            <a:ext cx="11964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/>
              <a:t>A </a:t>
            </a:r>
            <a:r>
              <a:rPr lang="hu-HU" b="1" dirty="0" err="1"/>
              <a:t>geoinformatika</a:t>
            </a:r>
            <a:r>
              <a:rPr lang="hu-HU" b="1" dirty="0"/>
              <a:t> mesterképzés célja </a:t>
            </a:r>
            <a:r>
              <a:rPr lang="hu-HU" dirty="0"/>
              <a:t>olyan </a:t>
            </a:r>
            <a:r>
              <a:rPr lang="hu-HU" dirty="0" err="1"/>
              <a:t>geoinformatikus</a:t>
            </a:r>
            <a:r>
              <a:rPr lang="hu-HU" dirty="0"/>
              <a:t> kutatók, elemzők képzése. Felkészültségük alapján a </a:t>
            </a:r>
            <a:r>
              <a:rPr lang="hu-HU" dirty="0" err="1"/>
              <a:t>geoinformatikusok</a:t>
            </a:r>
            <a:r>
              <a:rPr lang="hu-HU" dirty="0"/>
              <a:t> képesek a földrajzi helyhez kötődő, térbeli jelenségek, folyamatok és információk értelmezésére, valamint képes problémamegoldási, tervezési, fejlesztési, üzemeltetési, irányítási és tanácsadási feladatok ellátására a </a:t>
            </a:r>
            <a:r>
              <a:rPr lang="hu-HU" dirty="0" err="1"/>
              <a:t>geoinformatikai</a:t>
            </a:r>
            <a:r>
              <a:rPr lang="hu-HU" dirty="0"/>
              <a:t> rendszerek, a döntéstámogató rendszerek és a szakértői rendszerek működtetésében. Felkészültek tanulmányaik doktori képzésben történő folytatására.</a:t>
            </a: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31C0AE14-332D-4A43-8B76-31ADAE7A6100}"/>
              </a:ext>
            </a:extLst>
          </p:cNvPr>
          <p:cNvSpPr/>
          <p:nvPr/>
        </p:nvSpPr>
        <p:spPr>
          <a:xfrm>
            <a:off x="3027580" y="255517"/>
            <a:ext cx="654042" cy="39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9900"/>
              </a:solidFill>
            </a:endParaRP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424A3242-8209-4835-A8D2-CE9412B91C95}"/>
              </a:ext>
            </a:extLst>
          </p:cNvPr>
          <p:cNvSpPr/>
          <p:nvPr/>
        </p:nvSpPr>
        <p:spPr>
          <a:xfrm>
            <a:off x="3023900" y="722052"/>
            <a:ext cx="654042" cy="39602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75D0A3FB-DB0D-4471-BA49-7FB82B27602B}"/>
              </a:ext>
            </a:extLst>
          </p:cNvPr>
          <p:cNvSpPr/>
          <p:nvPr/>
        </p:nvSpPr>
        <p:spPr>
          <a:xfrm>
            <a:off x="3015703" y="1189837"/>
            <a:ext cx="654042" cy="39602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2ABF9FA6-92CB-43D3-B792-7CDBFB56C2D8}"/>
              </a:ext>
            </a:extLst>
          </p:cNvPr>
          <p:cNvSpPr/>
          <p:nvPr/>
        </p:nvSpPr>
        <p:spPr>
          <a:xfrm>
            <a:off x="-4710" y="3522421"/>
            <a:ext cx="12196710" cy="290803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305">
            <a:extLst>
              <a:ext uri="{FF2B5EF4-FFF2-40B4-BE49-F238E27FC236}">
                <a16:creationId xmlns:a16="http://schemas.microsoft.com/office/drawing/2014/main" id="{AC6A7401-798D-44B7-896F-9B11412722F0}"/>
              </a:ext>
            </a:extLst>
          </p:cNvPr>
          <p:cNvGrpSpPr>
            <a:grpSpLocks noChangeAspect="1"/>
          </p:cNvGrpSpPr>
          <p:nvPr/>
        </p:nvGrpSpPr>
        <p:grpSpPr>
          <a:xfrm rot="20807280">
            <a:off x="3274586" y="3458883"/>
            <a:ext cx="5335746" cy="3112788"/>
            <a:chOff x="635000" y="1382713"/>
            <a:chExt cx="7869238" cy="4572000"/>
          </a:xfrm>
          <a:solidFill>
            <a:srgbClr val="FF9900"/>
          </a:solidFill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C438E9B2-5907-4F82-8C21-BDFCC1969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1F36C11C-E529-4047-BE0A-D5640B3A8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D24E5A1-029A-4190-954C-D7E45D632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87DBA187-3976-4F98-A1CC-571CD7B49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E9555BC1-D776-4D5E-AE84-8E20C3F256B6}"/>
              </a:ext>
            </a:extLst>
          </p:cNvPr>
          <p:cNvGrpSpPr/>
          <p:nvPr/>
        </p:nvGrpSpPr>
        <p:grpSpPr>
          <a:xfrm>
            <a:off x="7511687" y="4087156"/>
            <a:ext cx="1327688" cy="400110"/>
            <a:chOff x="6301719" y="4227722"/>
            <a:chExt cx="971697" cy="363221"/>
          </a:xfrm>
        </p:grpSpPr>
        <p:sp>
          <p:nvSpPr>
            <p:cNvPr id="41" name="Téglalap 40">
              <a:extLst>
                <a:ext uri="{FF2B5EF4-FFF2-40B4-BE49-F238E27FC236}">
                  <a16:creationId xmlns:a16="http://schemas.microsoft.com/office/drawing/2014/main" id="{7AFDB60F-8AB8-444C-AA92-E42BD4DC2C9A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42" name="Téglalap 41">
              <a:extLst>
                <a:ext uri="{FF2B5EF4-FFF2-40B4-BE49-F238E27FC236}">
                  <a16:creationId xmlns:a16="http://schemas.microsoft.com/office/drawing/2014/main" id="{F8E754FF-8626-449E-B80B-78BAFBD16B58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>
              <a:extLst>
                <a:ext uri="{FF2B5EF4-FFF2-40B4-BE49-F238E27FC236}">
                  <a16:creationId xmlns:a16="http://schemas.microsoft.com/office/drawing/2014/main" id="{906C1EFB-4A59-452B-ADBD-42DA1D0BDDBC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3" name="TextBox 23">
            <a:extLst>
              <a:ext uri="{FF2B5EF4-FFF2-40B4-BE49-F238E27FC236}">
                <a16:creationId xmlns:a16="http://schemas.microsoft.com/office/drawing/2014/main" id="{730AEC54-0CC5-450D-866D-DF49B1BC1051}"/>
              </a:ext>
            </a:extLst>
          </p:cNvPr>
          <p:cNvSpPr txBox="1"/>
          <p:nvPr/>
        </p:nvSpPr>
        <p:spPr>
          <a:xfrm>
            <a:off x="1083425" y="5076891"/>
            <a:ext cx="1773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téradatgyűjtés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4" name="TextBox 23">
            <a:extLst>
              <a:ext uri="{FF2B5EF4-FFF2-40B4-BE49-F238E27FC236}">
                <a16:creationId xmlns:a16="http://schemas.microsoft.com/office/drawing/2014/main" id="{3B34B69D-BCAB-4DF6-AD67-1392B08CE536}"/>
              </a:ext>
            </a:extLst>
          </p:cNvPr>
          <p:cNvSpPr txBox="1"/>
          <p:nvPr/>
        </p:nvSpPr>
        <p:spPr>
          <a:xfrm>
            <a:off x="1082560" y="4072012"/>
            <a:ext cx="183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GIS alkalmazások fejlesztése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5" name="TextBox 23">
            <a:extLst>
              <a:ext uri="{FF2B5EF4-FFF2-40B4-BE49-F238E27FC236}">
                <a16:creationId xmlns:a16="http://schemas.microsoft.com/office/drawing/2014/main" id="{C9DE53CD-17A2-44F9-98C2-ECE7B5F22490}"/>
              </a:ext>
            </a:extLst>
          </p:cNvPr>
          <p:cNvSpPr txBox="1"/>
          <p:nvPr/>
        </p:nvSpPr>
        <p:spPr>
          <a:xfrm>
            <a:off x="1095314" y="5691839"/>
            <a:ext cx="220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fotogrammetria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6" name="TextBox 23">
            <a:extLst>
              <a:ext uri="{FF2B5EF4-FFF2-40B4-BE49-F238E27FC236}">
                <a16:creationId xmlns:a16="http://schemas.microsoft.com/office/drawing/2014/main" id="{7A1F2668-F5CD-49DD-9A82-04CCFAC05F31}"/>
              </a:ext>
            </a:extLst>
          </p:cNvPr>
          <p:cNvSpPr txBox="1"/>
          <p:nvPr/>
        </p:nvSpPr>
        <p:spPr>
          <a:xfrm>
            <a:off x="1101472" y="3662832"/>
            <a:ext cx="297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modellezés és vizualizáció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7" name="Oval 4">
            <a:extLst>
              <a:ext uri="{FF2B5EF4-FFF2-40B4-BE49-F238E27FC236}">
                <a16:creationId xmlns:a16="http://schemas.microsoft.com/office/drawing/2014/main" id="{D0A0A002-8B54-4947-A907-20AD459BCCDD}"/>
              </a:ext>
            </a:extLst>
          </p:cNvPr>
          <p:cNvSpPr/>
          <p:nvPr/>
        </p:nvSpPr>
        <p:spPr>
          <a:xfrm>
            <a:off x="11079150" y="3616329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Oval 11">
            <a:extLst>
              <a:ext uri="{FF2B5EF4-FFF2-40B4-BE49-F238E27FC236}">
                <a16:creationId xmlns:a16="http://schemas.microsoft.com/office/drawing/2014/main" id="{04711A60-DF68-45EE-9DF9-63BB8160FB51}"/>
              </a:ext>
            </a:extLst>
          </p:cNvPr>
          <p:cNvSpPr/>
          <p:nvPr/>
        </p:nvSpPr>
        <p:spPr>
          <a:xfrm>
            <a:off x="11086869" y="4977182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Oval 13">
            <a:extLst>
              <a:ext uri="{FF2B5EF4-FFF2-40B4-BE49-F238E27FC236}">
                <a16:creationId xmlns:a16="http://schemas.microsoft.com/office/drawing/2014/main" id="{C9BC92DB-BB79-45DB-8F25-C3A9258FBE4B}"/>
              </a:ext>
            </a:extLst>
          </p:cNvPr>
          <p:cNvSpPr/>
          <p:nvPr/>
        </p:nvSpPr>
        <p:spPr>
          <a:xfrm>
            <a:off x="11079150" y="4297635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Rectangle 9">
            <a:extLst>
              <a:ext uri="{FF2B5EF4-FFF2-40B4-BE49-F238E27FC236}">
                <a16:creationId xmlns:a16="http://schemas.microsoft.com/office/drawing/2014/main" id="{BC26F72F-DF2A-4806-93E8-CA2E6AFB323B}"/>
              </a:ext>
            </a:extLst>
          </p:cNvPr>
          <p:cNvSpPr/>
          <p:nvPr/>
        </p:nvSpPr>
        <p:spPr>
          <a:xfrm flipH="1">
            <a:off x="11241858" y="3791502"/>
            <a:ext cx="322655" cy="30203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Rectangle 16">
            <a:extLst>
              <a:ext uri="{FF2B5EF4-FFF2-40B4-BE49-F238E27FC236}">
                <a16:creationId xmlns:a16="http://schemas.microsoft.com/office/drawing/2014/main" id="{5D642E7D-DEC4-4CA6-BE03-D8112F28482F}"/>
              </a:ext>
            </a:extLst>
          </p:cNvPr>
          <p:cNvSpPr/>
          <p:nvPr/>
        </p:nvSpPr>
        <p:spPr>
          <a:xfrm rot="18900000" flipH="1">
            <a:off x="11288681" y="5086401"/>
            <a:ext cx="244448" cy="43824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Oval 21">
            <a:extLst>
              <a:ext uri="{FF2B5EF4-FFF2-40B4-BE49-F238E27FC236}">
                <a16:creationId xmlns:a16="http://schemas.microsoft.com/office/drawing/2014/main" id="{C136A888-5E1A-4483-85D4-810A116CCE2B}"/>
              </a:ext>
            </a:extLst>
          </p:cNvPr>
          <p:cNvSpPr>
            <a:spLocks noChangeAspect="1"/>
          </p:cNvSpPr>
          <p:nvPr/>
        </p:nvSpPr>
        <p:spPr>
          <a:xfrm>
            <a:off x="11200521" y="4420213"/>
            <a:ext cx="405329" cy="4087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3" name="TextBox 23">
            <a:extLst>
              <a:ext uri="{FF2B5EF4-FFF2-40B4-BE49-F238E27FC236}">
                <a16:creationId xmlns:a16="http://schemas.microsoft.com/office/drawing/2014/main" id="{D80F47B8-B0D7-4928-B9BE-C1302DF7E095}"/>
              </a:ext>
            </a:extLst>
          </p:cNvPr>
          <p:cNvSpPr txBox="1"/>
          <p:nvPr/>
        </p:nvSpPr>
        <p:spPr>
          <a:xfrm>
            <a:off x="8175531" y="3615541"/>
            <a:ext cx="283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GPS technológia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4" name="Oval 4">
            <a:extLst>
              <a:ext uri="{FF2B5EF4-FFF2-40B4-BE49-F238E27FC236}">
                <a16:creationId xmlns:a16="http://schemas.microsoft.com/office/drawing/2014/main" id="{26A675E4-A2AC-4D40-B7EC-7D58E17B8BAE}"/>
              </a:ext>
            </a:extLst>
          </p:cNvPr>
          <p:cNvSpPr/>
          <p:nvPr/>
        </p:nvSpPr>
        <p:spPr>
          <a:xfrm>
            <a:off x="11099058" y="5693304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Rectangle 9">
            <a:extLst>
              <a:ext uri="{FF2B5EF4-FFF2-40B4-BE49-F238E27FC236}">
                <a16:creationId xmlns:a16="http://schemas.microsoft.com/office/drawing/2014/main" id="{070A213F-227F-4FD3-AFD6-C49CCC801A95}"/>
              </a:ext>
            </a:extLst>
          </p:cNvPr>
          <p:cNvSpPr/>
          <p:nvPr/>
        </p:nvSpPr>
        <p:spPr>
          <a:xfrm flipH="1">
            <a:off x="11261766" y="5868477"/>
            <a:ext cx="322655" cy="30203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TextBox 23">
            <a:extLst>
              <a:ext uri="{FF2B5EF4-FFF2-40B4-BE49-F238E27FC236}">
                <a16:creationId xmlns:a16="http://schemas.microsoft.com/office/drawing/2014/main" id="{FC985583-16FC-4FEA-8F06-BBF9CB88C125}"/>
              </a:ext>
            </a:extLst>
          </p:cNvPr>
          <p:cNvSpPr txBox="1"/>
          <p:nvPr/>
        </p:nvSpPr>
        <p:spPr>
          <a:xfrm>
            <a:off x="7121011" y="5817285"/>
            <a:ext cx="391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távérzékelés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0" name="TextBox 23">
            <a:extLst>
              <a:ext uri="{FF2B5EF4-FFF2-40B4-BE49-F238E27FC236}">
                <a16:creationId xmlns:a16="http://schemas.microsoft.com/office/drawing/2014/main" id="{FC6DE49A-26F1-492C-8EA6-755002B04B08}"/>
              </a:ext>
            </a:extLst>
          </p:cNvPr>
          <p:cNvSpPr txBox="1"/>
          <p:nvPr/>
        </p:nvSpPr>
        <p:spPr>
          <a:xfrm>
            <a:off x="8416631" y="4421124"/>
            <a:ext cx="2612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GIS adatbázisok</a:t>
            </a:r>
          </a:p>
        </p:txBody>
      </p:sp>
      <p:sp>
        <p:nvSpPr>
          <p:cNvPr id="101" name="TextBox 23">
            <a:extLst>
              <a:ext uri="{FF2B5EF4-FFF2-40B4-BE49-F238E27FC236}">
                <a16:creationId xmlns:a16="http://schemas.microsoft.com/office/drawing/2014/main" id="{D7DDAC73-AE84-4439-8397-8CA08ABC20BA}"/>
              </a:ext>
            </a:extLst>
          </p:cNvPr>
          <p:cNvSpPr txBox="1"/>
          <p:nvPr/>
        </p:nvSpPr>
        <p:spPr>
          <a:xfrm>
            <a:off x="8935571" y="5101163"/>
            <a:ext cx="209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térképezés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2" name="Oval 4">
            <a:extLst>
              <a:ext uri="{FF2B5EF4-FFF2-40B4-BE49-F238E27FC236}">
                <a16:creationId xmlns:a16="http://schemas.microsoft.com/office/drawing/2014/main" id="{306A3198-CBAE-476F-8A2B-56D1C19B7692}"/>
              </a:ext>
            </a:extLst>
          </p:cNvPr>
          <p:cNvSpPr/>
          <p:nvPr/>
        </p:nvSpPr>
        <p:spPr>
          <a:xfrm>
            <a:off x="453403" y="3537971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Oval 11">
            <a:extLst>
              <a:ext uri="{FF2B5EF4-FFF2-40B4-BE49-F238E27FC236}">
                <a16:creationId xmlns:a16="http://schemas.microsoft.com/office/drawing/2014/main" id="{BD3A37D6-1981-43BA-A9AA-3005B86DF7CA}"/>
              </a:ext>
            </a:extLst>
          </p:cNvPr>
          <p:cNvSpPr/>
          <p:nvPr/>
        </p:nvSpPr>
        <p:spPr>
          <a:xfrm>
            <a:off x="461122" y="4898824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Oval 13">
            <a:extLst>
              <a:ext uri="{FF2B5EF4-FFF2-40B4-BE49-F238E27FC236}">
                <a16:creationId xmlns:a16="http://schemas.microsoft.com/office/drawing/2014/main" id="{26948CB5-AF18-474C-9C1E-612815782AD0}"/>
              </a:ext>
            </a:extLst>
          </p:cNvPr>
          <p:cNvSpPr/>
          <p:nvPr/>
        </p:nvSpPr>
        <p:spPr>
          <a:xfrm>
            <a:off x="453403" y="4219277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Rectangle 9">
            <a:extLst>
              <a:ext uri="{FF2B5EF4-FFF2-40B4-BE49-F238E27FC236}">
                <a16:creationId xmlns:a16="http://schemas.microsoft.com/office/drawing/2014/main" id="{36E8752D-8FB8-4273-8BCE-62C6C964FC30}"/>
              </a:ext>
            </a:extLst>
          </p:cNvPr>
          <p:cNvSpPr/>
          <p:nvPr/>
        </p:nvSpPr>
        <p:spPr>
          <a:xfrm flipH="1">
            <a:off x="616111" y="3713144"/>
            <a:ext cx="322655" cy="30203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Rectangle 16">
            <a:extLst>
              <a:ext uri="{FF2B5EF4-FFF2-40B4-BE49-F238E27FC236}">
                <a16:creationId xmlns:a16="http://schemas.microsoft.com/office/drawing/2014/main" id="{167A8E7A-0C77-4622-9671-EAE1B59C5421}"/>
              </a:ext>
            </a:extLst>
          </p:cNvPr>
          <p:cNvSpPr/>
          <p:nvPr/>
        </p:nvSpPr>
        <p:spPr>
          <a:xfrm rot="18900000" flipH="1">
            <a:off x="662934" y="5008043"/>
            <a:ext cx="244448" cy="43824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Oval 21">
            <a:extLst>
              <a:ext uri="{FF2B5EF4-FFF2-40B4-BE49-F238E27FC236}">
                <a16:creationId xmlns:a16="http://schemas.microsoft.com/office/drawing/2014/main" id="{22AB47D0-883C-4135-AC2C-EEA7B724C4E8}"/>
              </a:ext>
            </a:extLst>
          </p:cNvPr>
          <p:cNvSpPr>
            <a:spLocks noChangeAspect="1"/>
          </p:cNvSpPr>
          <p:nvPr/>
        </p:nvSpPr>
        <p:spPr>
          <a:xfrm>
            <a:off x="574774" y="4341855"/>
            <a:ext cx="405329" cy="4087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8" name="Oval 4">
            <a:extLst>
              <a:ext uri="{FF2B5EF4-FFF2-40B4-BE49-F238E27FC236}">
                <a16:creationId xmlns:a16="http://schemas.microsoft.com/office/drawing/2014/main" id="{6462B236-BD27-4205-A98A-822972C33F9C}"/>
              </a:ext>
            </a:extLst>
          </p:cNvPr>
          <p:cNvSpPr/>
          <p:nvPr/>
        </p:nvSpPr>
        <p:spPr>
          <a:xfrm>
            <a:off x="473311" y="5614946"/>
            <a:ext cx="648072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Rectangle 9">
            <a:extLst>
              <a:ext uri="{FF2B5EF4-FFF2-40B4-BE49-F238E27FC236}">
                <a16:creationId xmlns:a16="http://schemas.microsoft.com/office/drawing/2014/main" id="{02037184-0C29-4C71-8665-064F3DA2C6B3}"/>
              </a:ext>
            </a:extLst>
          </p:cNvPr>
          <p:cNvSpPr/>
          <p:nvPr/>
        </p:nvSpPr>
        <p:spPr>
          <a:xfrm flipH="1">
            <a:off x="636019" y="5790119"/>
            <a:ext cx="322655" cy="30203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47F1715E-03F4-495D-9344-6D936572F5ED}"/>
              </a:ext>
            </a:extLst>
          </p:cNvPr>
          <p:cNvGrpSpPr/>
          <p:nvPr/>
        </p:nvGrpSpPr>
        <p:grpSpPr>
          <a:xfrm flipH="1" flipV="1">
            <a:off x="2747446" y="5122574"/>
            <a:ext cx="1327688" cy="400110"/>
            <a:chOff x="6301719" y="4227722"/>
            <a:chExt cx="971697" cy="363221"/>
          </a:xfrm>
        </p:grpSpPr>
        <p:sp>
          <p:nvSpPr>
            <p:cNvPr id="111" name="Téglalap 110">
              <a:extLst>
                <a:ext uri="{FF2B5EF4-FFF2-40B4-BE49-F238E27FC236}">
                  <a16:creationId xmlns:a16="http://schemas.microsoft.com/office/drawing/2014/main" id="{D5941928-7E90-492C-8C2C-D05CE7CAFBF5}"/>
                </a:ext>
              </a:extLst>
            </p:cNvPr>
            <p:cNvSpPr/>
            <p:nvPr/>
          </p:nvSpPr>
          <p:spPr>
            <a:xfrm>
              <a:off x="6301719" y="423094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12" name="Téglalap 111">
              <a:extLst>
                <a:ext uri="{FF2B5EF4-FFF2-40B4-BE49-F238E27FC236}">
                  <a16:creationId xmlns:a16="http://schemas.microsoft.com/office/drawing/2014/main" id="{5DD1C85E-F712-43EB-9126-5CC7C63E42DB}"/>
                </a:ext>
              </a:extLst>
            </p:cNvPr>
            <p:cNvSpPr/>
            <p:nvPr/>
          </p:nvSpPr>
          <p:spPr>
            <a:xfrm>
              <a:off x="6649785" y="423094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>
              <a:extLst>
                <a:ext uri="{FF2B5EF4-FFF2-40B4-BE49-F238E27FC236}">
                  <a16:creationId xmlns:a16="http://schemas.microsoft.com/office/drawing/2014/main" id="{71B0A7F1-AAEE-44C4-898A-2CF29778B0A5}"/>
                </a:ext>
              </a:extLst>
            </p:cNvPr>
            <p:cNvSpPr/>
            <p:nvPr/>
          </p:nvSpPr>
          <p:spPr>
            <a:xfrm>
              <a:off x="6985416" y="422772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47345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aphic 17">
            <a:extLst>
              <a:ext uri="{FF2B5EF4-FFF2-40B4-BE49-F238E27FC236}">
                <a16:creationId xmlns:a16="http://schemas.microsoft.com/office/drawing/2014/main" id="{3764589F-E3EA-48B1-AA8E-6E213FE0904B}"/>
              </a:ext>
            </a:extLst>
          </p:cNvPr>
          <p:cNvGrpSpPr/>
          <p:nvPr/>
        </p:nvGrpSpPr>
        <p:grpSpPr>
          <a:xfrm>
            <a:off x="3023214" y="1511468"/>
            <a:ext cx="6390789" cy="3750555"/>
            <a:chOff x="2687161" y="3731096"/>
            <a:chExt cx="5158677" cy="3027467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D2E2955-2766-4008-A603-43CDF79AA26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1169F76-9796-4149-9219-5FFBB07E0F0C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DE62296-A746-4257-A448-1A9B7053EB36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DA54C73-98D4-4380-A846-5EBC8084A084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4C8D344-FAFB-4934-AEDD-656E68F2C6EE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FEB891D-423A-4677-B539-DF8888500BC8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FAE472E-2DFD-4B52-88F0-44D2016FFA14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E68176CE-F825-445E-BEF9-EF34A47F1904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97DBE61-A4AE-460F-AE3D-D3FBBCA9A03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B065DEE-7DE4-4FFD-BA14-CF71DCFEA9B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C2EB41C-8D48-4D91-B283-C853DF9978BA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3B166412-EE59-4B7F-9368-421138EE1E5E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17B1225-2BC0-42BC-8563-226F4A5D5CE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CD298E4-B2C4-4710-B424-9918D7BC49FE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25F9DCE-33C3-4E60-9A85-CB42280611EF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2230B5A-B737-472E-8749-04F00A9BDA82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16662FE-E0F9-46DC-BC90-39E4D2E7840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7C97096A-205A-4BDD-86D8-F78CB7B581B2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C72B753E-14E6-4607-9558-6D4C83838C63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83AE231-E030-419E-BC05-130C744CA651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2FB09DC-CAD9-4B1A-A144-726888AC0F17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4B87DD4-AFAD-4970-8047-A86DAE56B897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AC82A7EE-AC4C-4BDE-9156-94CBA50B89D4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370D191-EB78-487D-B78F-16DBF7C64D12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3955C00-9DFE-4D24-AFC1-8EA915D63E67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0AA517-AD12-4821-8EF6-651F73800583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7DD1837-064E-414F-8C3D-89754E91DE77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DAFD784-6C06-4BBF-9797-4A8E94E8D127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B008118-2C9F-44BE-ACAC-7B1A11E3C9BA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6C6CEF-189A-4A04-9338-DC2821EC318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6063CDB-9F8D-4938-A016-2C8052DE011C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661B0497-762E-4D82-A9FA-AE77061E3E91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07E7E84-21F7-4EA0-8DA5-CD090E0A6084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271DE72-6C69-419A-8695-FDAB594C2C01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3AD3BAB-222D-4BFB-8FCD-EF46F907DA7C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C73D3CC-5099-4860-B50F-FB1AAD9DBB93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E0488DF-2A4C-4B8D-AF62-945AB6BC1448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B0FA843-B406-498B-8981-947F154048CD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DE3B5F4-39B6-4E2D-94FC-6691DE295F1F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D263A89-8961-4D41-A8AA-AD0835056BE7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6E732921-0FF7-4061-AF38-B008426FDF84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E7DE7AC-2600-4D9D-9022-719314F05732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BF2945D-B042-4251-AE15-13B1C646BEAA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D1AE1B9-6B03-4A87-AA76-71F273ACD7F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48BCBF7-DE0D-4B0C-9FEB-5B5518F6AE77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D868BB2-9576-4A08-9A35-1EAE551EC1B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CA1004E-147F-4C2F-B735-98024D4892DC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87B29440-BAF7-41C7-BB3E-542C772D33A6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970A69A-B799-41B3-BB36-0EEB05C3E7A3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AA5DB8D-AC9B-4B47-A6E9-CD3E569964A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1B7CEB0-E18D-4B0A-81FA-67CD890E899F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631396A-7ABC-4449-B6A0-820B3A9DEB0C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63B2ACF-6CB9-4C5A-BBCE-39D03491F0CE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DACA1D0-2038-49A3-8F9A-60A6E9019920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705F32A-B182-42C6-ACC8-B5F37630ACD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654DAE1-0D75-4F3A-A5CA-E0C4D97DC58E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3B6FF00-93A6-43BB-8F56-1FFFFC25C3D2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FCED2C7-D656-4657-AEBE-2C2241239CA1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7B1411F-F4D0-4D38-96D3-E9C1C3C8058B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4D0454F-978F-4096-99FF-CF7C05FD1C01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C9A9C5-B602-4A55-856A-EF40E04F3BAF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2B75C585-8124-4495-B9FC-E2CEA8F277DF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3E58079-409D-498F-9135-2EA2A5772FC4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CA6F462-4F2A-4760-83A3-543D0FD468AE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CA4778E-8E1F-4E55-B584-F1A23901138A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BE5C586-D89E-43C1-BB14-EB6985B77A0D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FE8182A-A6D7-423E-B814-144FFDAF8FF2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56A3176-195B-4F8B-A3CF-05CC61AFA261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967EA9D-6CC9-47F1-BECE-245D548FDE6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3C686B5-B923-449B-A9F7-011F747BB09E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01D28F31-1223-4A01-B8E5-6E33E94F3007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99A3E43-CF4E-4A69-A56C-0F07B7677BF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C5E58EA-235A-4545-BBDC-58F1CA13FFE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13A9525E-6715-4705-92F1-184D0731D43E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F9391579-F841-4F24-AACD-6E9BB4875D22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B497568-E5A5-4695-9990-4965B4889F0A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511CF5C-FEFC-4E9D-BF83-78D31ACD5060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F60BA3F-2EF0-4130-BBB9-73D760CB5DEA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F63A835-35B0-418C-B7E0-3F0212FC9AE9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B346B02B-0FCE-4C12-99FB-E089232D379C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CC30630-6721-4BCE-AF6D-3C13AAE9188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5AC9B34-CCE6-4A75-885B-86A4610E671B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886EF64-4A59-4411-A0AA-CF574179119F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917B8EA-BF04-44EF-A7B1-B0AB73CD7664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81F4BFED-2EAE-4B0D-A30A-F24390D1F7F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533BC89-0348-48DB-8ED3-D86AD8A67955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no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B0DE539-607B-42D1-9D88-6E86DF1BD437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2989BDFA-1628-4815-91E0-99EDC6049B8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1E184BA-8D73-4F6F-8615-BE683C923C5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A3AD8DF-1C8E-44D2-A877-63FBEBDAEC01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A71A4344-CD1E-45D6-ACCC-71879EE06DFE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1C8154A-1331-4AF7-9D08-2B07A6819530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3FFD3527-A68C-49BC-A63E-128DE47EB3A3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CBF1B9C-D678-4E3F-83E1-77D88066AFB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FA87E476-007D-4B8D-B3B0-52571194D7C9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8D0AA56C-3C7E-47C8-94FA-6F854342E956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D3F16D77-81BF-4E88-B966-B3D0B2752C6C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99705EB2-8CD3-471A-B876-53EF465F0A71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800DD48-FD45-4749-933F-ADFC4327B721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1C544FA-6098-4C16-B804-EC54C7C8AC51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DC7BEC1B-7A3B-40D3-B50F-359476399601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C88ED6-8ADB-485F-A754-FEDC54F2474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F349B58-500C-4D64-89AE-FA66DAAC010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90B41C3C-E32A-4992-8EFC-393FBFA93E3A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2B28B7AD-8E82-4CBE-9F17-14CE871B09BE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7F3406A-9E12-4326-8959-6C96A1B84153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801DF3-AFBE-4860-9F0E-290A28798CB9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055F0082-4653-4153-B2F4-3D1FEBA33980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F173A9D-88C3-435F-AA04-21DC34FFCFCD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8AB151C-E547-48CB-B121-E1943510522B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6AD846-D88A-4D45-9403-26C6BE15F985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AE9265A2-60E9-46BD-8417-76CB58F78E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25" y="339509"/>
            <a:ext cx="11594502" cy="724247"/>
          </a:xfrm>
          <a:prstGeom prst="rect">
            <a:avLst/>
          </a:prstGeom>
        </p:spPr>
        <p:txBody>
          <a:bodyPr/>
          <a:lstStyle/>
          <a:p>
            <a:r>
              <a:rPr lang="hu-HU" cap="small" dirty="0"/>
              <a:t>Egyetemi Rangsor</a:t>
            </a:r>
            <a:endParaRPr lang="en-US" cap="small" dirty="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FE0EBA3-70E2-4F2B-A654-B2CF3DB25316}"/>
              </a:ext>
            </a:extLst>
          </p:cNvPr>
          <p:cNvSpPr/>
          <p:nvPr/>
        </p:nvSpPr>
        <p:spPr>
          <a:xfrm>
            <a:off x="5428481" y="5103017"/>
            <a:ext cx="482763" cy="482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2C96CE0-B062-404C-A218-EA5789809D80}"/>
              </a:ext>
            </a:extLst>
          </p:cNvPr>
          <p:cNvSpPr txBox="1"/>
          <p:nvPr/>
        </p:nvSpPr>
        <p:spPr>
          <a:xfrm>
            <a:off x="1368197" y="5099162"/>
            <a:ext cx="3311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világ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legjobb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00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felsőoktatási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intézménye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Times Higher Education (THE) 202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ö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ranglistáján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BB64CF-B7B9-4C65-A230-AC4B36F8B4CA}"/>
              </a:ext>
            </a:extLst>
          </p:cNvPr>
          <p:cNvSpPr/>
          <p:nvPr/>
        </p:nvSpPr>
        <p:spPr>
          <a:xfrm>
            <a:off x="828840" y="5103017"/>
            <a:ext cx="482763" cy="482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6292669-AF91-4AB5-A295-723A036B8869}"/>
              </a:ext>
            </a:extLst>
          </p:cNvPr>
          <p:cNvSpPr txBox="1"/>
          <p:nvPr/>
        </p:nvSpPr>
        <p:spPr>
          <a:xfrm>
            <a:off x="6040946" y="5110224"/>
            <a:ext cx="24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11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hazai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</a:t>
            </a:r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helyen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02C7DEB-0D59-4FE4-B442-F7E8F2410D96}"/>
              </a:ext>
            </a:extLst>
          </p:cNvPr>
          <p:cNvSpPr/>
          <p:nvPr/>
        </p:nvSpPr>
        <p:spPr>
          <a:xfrm>
            <a:off x="8715765" y="5103017"/>
            <a:ext cx="482763" cy="48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DA04699-BA68-4329-AFB1-6C892A9716A6}"/>
              </a:ext>
            </a:extLst>
          </p:cNvPr>
          <p:cNvSpPr txBox="1"/>
          <p:nvPr/>
        </p:nvSpPr>
        <p:spPr>
          <a:xfrm>
            <a:off x="9275723" y="5096409"/>
            <a:ext cx="2226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legjobb műszaki egyetemként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került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601- 800 közötti tartományba.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5E43087E-FC74-4D79-8213-595F55B924E0}"/>
              </a:ext>
            </a:extLst>
          </p:cNvPr>
          <p:cNvSpPr/>
          <p:nvPr/>
        </p:nvSpPr>
        <p:spPr>
          <a:xfrm>
            <a:off x="3842295" y="2839167"/>
            <a:ext cx="723141" cy="72314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7" name="Elbow Connector 5">
            <a:extLst>
              <a:ext uri="{FF2B5EF4-FFF2-40B4-BE49-F238E27FC236}">
                <a16:creationId xmlns:a16="http://schemas.microsoft.com/office/drawing/2014/main" id="{1E32ECC6-10AD-4614-B24C-AA9C23193997}"/>
              </a:ext>
            </a:extLst>
          </p:cNvPr>
          <p:cNvCxnSpPr>
            <a:cxnSpLocks/>
            <a:endCxn id="296" idx="0"/>
          </p:cNvCxnSpPr>
          <p:nvPr/>
        </p:nvCxnSpPr>
        <p:spPr>
          <a:xfrm rot="16200000" flipH="1">
            <a:off x="3074454" y="1709755"/>
            <a:ext cx="200108" cy="2058716"/>
          </a:xfrm>
          <a:prstGeom prst="bentConnector3">
            <a:avLst>
              <a:gd name="adj1" fmla="val -114238"/>
            </a:avLst>
          </a:prstGeom>
          <a:ln w="19050">
            <a:solidFill>
              <a:schemeClr val="accent4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8" name="Chart 7">
            <a:extLst>
              <a:ext uri="{FF2B5EF4-FFF2-40B4-BE49-F238E27FC236}">
                <a16:creationId xmlns:a16="http://schemas.microsoft.com/office/drawing/2014/main" id="{0E7D508C-2DB5-4383-AF6A-5FC7BCDD7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684725"/>
              </p:ext>
            </p:extLst>
          </p:nvPr>
        </p:nvGraphicFramePr>
        <p:xfrm>
          <a:off x="153205" y="2477365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1" name="TextBox 300">
            <a:extLst>
              <a:ext uri="{FF2B5EF4-FFF2-40B4-BE49-F238E27FC236}">
                <a16:creationId xmlns:a16="http://schemas.microsoft.com/office/drawing/2014/main" id="{C2BE9A35-9AED-48EE-A779-2F0751EA79E1}"/>
              </a:ext>
            </a:extLst>
          </p:cNvPr>
          <p:cNvSpPr txBox="1"/>
          <p:nvPr/>
        </p:nvSpPr>
        <p:spPr>
          <a:xfrm>
            <a:off x="1011273" y="2743975"/>
            <a:ext cx="281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251–300 1. Semmelweis Egyetem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601–800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Óbudai Egyetem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1D76CF56-2DB7-4D40-9A5B-5EEFB0BBCF1A}"/>
              </a:ext>
            </a:extLst>
          </p:cNvPr>
          <p:cNvSpPr/>
          <p:nvPr/>
        </p:nvSpPr>
        <p:spPr>
          <a:xfrm>
            <a:off x="4658632" y="3813424"/>
            <a:ext cx="771453" cy="771453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3" name="Elbow Connector 97">
            <a:extLst>
              <a:ext uri="{FF2B5EF4-FFF2-40B4-BE49-F238E27FC236}">
                <a16:creationId xmlns:a16="http://schemas.microsoft.com/office/drawing/2014/main" id="{3ACC3F9E-90A5-4CC2-9498-CCD0B21393BA}"/>
              </a:ext>
            </a:extLst>
          </p:cNvPr>
          <p:cNvCxnSpPr>
            <a:cxnSpLocks/>
            <a:stCxn id="306" idx="2"/>
            <a:endCxn id="302" idx="4"/>
          </p:cNvCxnSpPr>
          <p:nvPr/>
        </p:nvCxnSpPr>
        <p:spPr>
          <a:xfrm rot="16200000" flipH="1">
            <a:off x="3794904" y="3335421"/>
            <a:ext cx="22955" cy="2475955"/>
          </a:xfrm>
          <a:prstGeom prst="bentConnector3">
            <a:avLst>
              <a:gd name="adj1" fmla="val 1095861"/>
            </a:avLst>
          </a:prstGeom>
          <a:ln w="19050">
            <a:solidFill>
              <a:schemeClr val="accent1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221CB5F7-09A6-48D2-A49E-3B8991D0BAE3}"/>
              </a:ext>
            </a:extLst>
          </p:cNvPr>
          <p:cNvSpPr txBox="1"/>
          <p:nvPr/>
        </p:nvSpPr>
        <p:spPr>
          <a:xfrm>
            <a:off x="613679" y="3546259"/>
            <a:ext cx="390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01–1200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Eötvös Loránd University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4.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Debreceni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5. Magyar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Agrár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Élettudományi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6. 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Pécsi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DDFDABC5-4B31-4ABC-86D6-4A5BDAB8D835}"/>
              </a:ext>
            </a:extLst>
          </p:cNvPr>
          <p:cNvSpPr/>
          <p:nvPr/>
        </p:nvSpPr>
        <p:spPr>
          <a:xfrm>
            <a:off x="5940535" y="3235350"/>
            <a:ext cx="776610" cy="776610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8" name="Elbow Connector 117">
            <a:extLst>
              <a:ext uri="{FF2B5EF4-FFF2-40B4-BE49-F238E27FC236}">
                <a16:creationId xmlns:a16="http://schemas.microsoft.com/office/drawing/2014/main" id="{AEA607E4-42F4-413E-9B73-2CCD9EE2F588}"/>
              </a:ext>
            </a:extLst>
          </p:cNvPr>
          <p:cNvCxnSpPr>
            <a:cxnSpLocks/>
            <a:stCxn id="312" idx="0"/>
            <a:endCxn id="307" idx="0"/>
          </p:cNvCxnSpPr>
          <p:nvPr/>
        </p:nvCxnSpPr>
        <p:spPr>
          <a:xfrm rot="16200000" flipH="1" flipV="1">
            <a:off x="8173064" y="509118"/>
            <a:ext cx="882007" cy="4570456"/>
          </a:xfrm>
          <a:prstGeom prst="bentConnector3">
            <a:avLst>
              <a:gd name="adj1" fmla="val -25918"/>
            </a:avLst>
          </a:prstGeom>
          <a:ln w="19050">
            <a:solidFill>
              <a:schemeClr val="accent3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:a16="http://schemas.microsoft.com/office/drawing/2014/main" id="{E2C403F0-0C26-4A44-8F77-2DB002717A85}"/>
              </a:ext>
            </a:extLst>
          </p:cNvPr>
          <p:cNvSpPr/>
          <p:nvPr/>
        </p:nvSpPr>
        <p:spPr>
          <a:xfrm>
            <a:off x="8022598" y="3990225"/>
            <a:ext cx="806822" cy="806822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0" name="Elbow Connector 119">
            <a:extLst>
              <a:ext uri="{FF2B5EF4-FFF2-40B4-BE49-F238E27FC236}">
                <a16:creationId xmlns:a16="http://schemas.microsoft.com/office/drawing/2014/main" id="{B936FA54-5E0A-4AA3-B6D7-84721569F47A}"/>
              </a:ext>
            </a:extLst>
          </p:cNvPr>
          <p:cNvCxnSpPr>
            <a:cxnSpLocks/>
            <a:stCxn id="316" idx="2"/>
            <a:endCxn id="309" idx="4"/>
          </p:cNvCxnSpPr>
          <p:nvPr/>
        </p:nvCxnSpPr>
        <p:spPr>
          <a:xfrm rot="5400000">
            <a:off x="8751885" y="4231818"/>
            <a:ext cx="239354" cy="891105"/>
          </a:xfrm>
          <a:prstGeom prst="bentConnector3">
            <a:avLst>
              <a:gd name="adj1" fmla="val 195507"/>
            </a:avLst>
          </a:prstGeom>
          <a:ln w="19050">
            <a:solidFill>
              <a:schemeClr val="accent2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그룹 11">
            <a:extLst>
              <a:ext uri="{FF2B5EF4-FFF2-40B4-BE49-F238E27FC236}">
                <a16:creationId xmlns:a16="http://schemas.microsoft.com/office/drawing/2014/main" id="{FCEDD58F-DCAF-4000-B687-32B06C144D45}"/>
              </a:ext>
            </a:extLst>
          </p:cNvPr>
          <p:cNvGrpSpPr/>
          <p:nvPr/>
        </p:nvGrpSpPr>
        <p:grpSpPr>
          <a:xfrm>
            <a:off x="7980624" y="2353343"/>
            <a:ext cx="3602672" cy="943912"/>
            <a:chOff x="7980624" y="2412114"/>
            <a:chExt cx="3602672" cy="943912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997D93C-C578-4A29-ACB8-B7F22F239676}"/>
                </a:ext>
              </a:extLst>
            </p:cNvPr>
            <p:cNvSpPr txBox="1"/>
            <p:nvPr/>
          </p:nvSpPr>
          <p:spPr>
            <a:xfrm>
              <a:off x="10215296" y="2412114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1201-1500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DBB8F0B8-F576-4F4D-AF57-6E09320E5ABA}"/>
                </a:ext>
              </a:extLst>
            </p:cNvPr>
            <p:cNvSpPr txBox="1"/>
            <p:nvPr/>
          </p:nvSpPr>
          <p:spPr>
            <a:xfrm>
              <a:off x="7980624" y="2709695"/>
              <a:ext cx="2789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Szegedi Egyetem 7.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BME 8.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Pannon Egyetem 9.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4" name="그룹 12">
            <a:extLst>
              <a:ext uri="{FF2B5EF4-FFF2-40B4-BE49-F238E27FC236}">
                <a16:creationId xmlns:a16="http://schemas.microsoft.com/office/drawing/2014/main" id="{018591B0-34E3-444E-81AC-9165D9588783}"/>
              </a:ext>
            </a:extLst>
          </p:cNvPr>
          <p:cNvGrpSpPr/>
          <p:nvPr/>
        </p:nvGrpSpPr>
        <p:grpSpPr>
          <a:xfrm>
            <a:off x="7815304" y="3527270"/>
            <a:ext cx="3658006" cy="1030423"/>
            <a:chOff x="7815304" y="3413715"/>
            <a:chExt cx="3658006" cy="1030423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E2F19BB-D975-4D28-BF4C-F4301862462E}"/>
                </a:ext>
              </a:extLst>
            </p:cNvPr>
            <p:cNvSpPr txBox="1"/>
            <p:nvPr/>
          </p:nvSpPr>
          <p:spPr>
            <a:xfrm>
              <a:off x="10105310" y="3413715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1500+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9197416-A8CC-4FF7-BCBE-29D0B001091C}"/>
                </a:ext>
              </a:extLst>
            </p:cNvPr>
            <p:cNvSpPr txBox="1"/>
            <p:nvPr/>
          </p:nvSpPr>
          <p:spPr>
            <a:xfrm>
              <a:off x="7815304" y="3797807"/>
              <a:ext cx="3003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Széchenyi István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10.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Miskolci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11.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</a:p>
          </p:txBody>
        </p:sp>
      </p:grpSp>
      <p:graphicFrame>
        <p:nvGraphicFramePr>
          <p:cNvPr id="317" name="Chart 7">
            <a:extLst>
              <a:ext uri="{FF2B5EF4-FFF2-40B4-BE49-F238E27FC236}">
                <a16:creationId xmlns:a16="http://schemas.microsoft.com/office/drawing/2014/main" id="{B9CDFEAB-7D61-4709-B3F1-A5798A8FE823}"/>
              </a:ext>
            </a:extLst>
          </p:cNvPr>
          <p:cNvGraphicFramePr/>
          <p:nvPr/>
        </p:nvGraphicFramePr>
        <p:xfrm>
          <a:off x="10659043" y="362791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8" name="Chart 7">
            <a:extLst>
              <a:ext uri="{FF2B5EF4-FFF2-40B4-BE49-F238E27FC236}">
                <a16:creationId xmlns:a16="http://schemas.microsoft.com/office/drawing/2014/main" id="{1AAC9105-33E3-47F9-BE0C-FD848426E38F}"/>
              </a:ext>
            </a:extLst>
          </p:cNvPr>
          <p:cNvGraphicFramePr/>
          <p:nvPr/>
        </p:nvGraphicFramePr>
        <p:xfrm>
          <a:off x="10659043" y="248138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9" name="Chart 7">
            <a:extLst>
              <a:ext uri="{FF2B5EF4-FFF2-40B4-BE49-F238E27FC236}">
                <a16:creationId xmlns:a16="http://schemas.microsoft.com/office/drawing/2014/main" id="{B6B7E935-122A-4834-A2AB-8F936E742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303585"/>
              </p:ext>
            </p:extLst>
          </p:nvPr>
        </p:nvGraphicFramePr>
        <p:xfrm>
          <a:off x="700784" y="3709036"/>
          <a:ext cx="856364" cy="91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0" name="Rectangle 30">
            <a:extLst>
              <a:ext uri="{FF2B5EF4-FFF2-40B4-BE49-F238E27FC236}">
                <a16:creationId xmlns:a16="http://schemas.microsoft.com/office/drawing/2014/main" id="{086E7D9A-AB58-48C5-96BD-D32322F3A03F}"/>
              </a:ext>
            </a:extLst>
          </p:cNvPr>
          <p:cNvSpPr/>
          <p:nvPr/>
        </p:nvSpPr>
        <p:spPr>
          <a:xfrm>
            <a:off x="5528242" y="5191268"/>
            <a:ext cx="272745" cy="27194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1" name="Rounded Rectangle 5">
            <a:extLst>
              <a:ext uri="{FF2B5EF4-FFF2-40B4-BE49-F238E27FC236}">
                <a16:creationId xmlns:a16="http://schemas.microsoft.com/office/drawing/2014/main" id="{CCB0EB4C-6BA5-4779-95C1-722E8717E24B}"/>
              </a:ext>
            </a:extLst>
          </p:cNvPr>
          <p:cNvSpPr/>
          <p:nvPr/>
        </p:nvSpPr>
        <p:spPr>
          <a:xfrm flipH="1">
            <a:off x="888945" y="5211629"/>
            <a:ext cx="336779" cy="27782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3" name="Oval 21">
            <a:extLst>
              <a:ext uri="{FF2B5EF4-FFF2-40B4-BE49-F238E27FC236}">
                <a16:creationId xmlns:a16="http://schemas.microsoft.com/office/drawing/2014/main" id="{1B037C04-35FA-4269-81D2-FD4846374C15}"/>
              </a:ext>
            </a:extLst>
          </p:cNvPr>
          <p:cNvSpPr>
            <a:spLocks noChangeAspect="1"/>
          </p:cNvSpPr>
          <p:nvPr/>
        </p:nvSpPr>
        <p:spPr>
          <a:xfrm>
            <a:off x="8792960" y="5166509"/>
            <a:ext cx="328372" cy="3311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F9E8EC-5431-B36C-895E-21C16DE8775E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75" y="1273741"/>
            <a:ext cx="2748663" cy="72424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7F8F15-7C20-26A4-FB7A-22BF8C9A4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05" y="232895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>
            <a:extLst>
              <a:ext uri="{FF2B5EF4-FFF2-40B4-BE49-F238E27FC236}">
                <a16:creationId xmlns:a16="http://schemas.microsoft.com/office/drawing/2014/main" id="{6237FA47-B2FB-47D3-BA77-8F646F82CBFA}"/>
              </a:ext>
            </a:extLst>
          </p:cNvPr>
          <p:cNvSpPr txBox="1"/>
          <p:nvPr/>
        </p:nvSpPr>
        <p:spPr>
          <a:xfrm>
            <a:off x="337105" y="1562018"/>
            <a:ext cx="115145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/>
              <a:t>Óriási igény mutatkozik az általános földrajzi, térképészeti, tervezési, matematikai és informatikai alapelvek, szabályok, összefüggések komplex ismeretével rendelkező </a:t>
            </a:r>
            <a:r>
              <a:rPr lang="hu-HU" sz="2000" dirty="0" err="1"/>
              <a:t>geoinformatikus</a:t>
            </a:r>
            <a:r>
              <a:rPr lang="hu-HU" sz="2000" dirty="0"/>
              <a:t> szakképesítésére, amely a térinformatika terület műveléséhez szükséges, különösen az alábbi témakörökben: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Digitális fotogrammetria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Földmegfigyelés és térbeli adatok magasszintű elemzése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UAV technológia alkalmazása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Távérzékelés és alkalmazásai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Adattudományi ismeretek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Adatbányászat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Térbeli adatgyűjtés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 err="1"/>
              <a:t>Geomatika</a:t>
            </a:r>
            <a:endParaRPr lang="hu-HU" sz="1600" i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Kataszteri informatika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Adatintegráció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GIS projektmenedzsment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 err="1"/>
              <a:t>Geoinformatikai</a:t>
            </a:r>
            <a:r>
              <a:rPr lang="hu-HU" sz="1600" i="1" dirty="0"/>
              <a:t> programozás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 err="1"/>
              <a:t>Geoinformatikai</a:t>
            </a:r>
            <a:r>
              <a:rPr lang="hu-HU" sz="1600" i="1" dirty="0"/>
              <a:t> rendszerek programozása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Térbeli  adatbázisok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u-HU" sz="1600" i="1" dirty="0"/>
              <a:t>Digitális domborzatmodellezés</a:t>
            </a:r>
          </a:p>
        </p:txBody>
      </p: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9C0C6BF6-4B8B-40DC-AB24-D569F953D044}"/>
              </a:ext>
            </a:extLst>
          </p:cNvPr>
          <p:cNvGrpSpPr/>
          <p:nvPr/>
        </p:nvGrpSpPr>
        <p:grpSpPr>
          <a:xfrm>
            <a:off x="5400475" y="6371553"/>
            <a:ext cx="5985053" cy="130833"/>
            <a:chOff x="348066" y="1694047"/>
            <a:chExt cx="971697" cy="363221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79BB7F8B-F5AC-4A39-9158-43147300CE3A}"/>
                </a:ext>
              </a:extLst>
            </p:cNvPr>
            <p:cNvSpPr/>
            <p:nvPr/>
          </p:nvSpPr>
          <p:spPr>
            <a:xfrm>
              <a:off x="348066" y="1697268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FFF78EFC-AC1D-4394-B0A0-3FF662C9A69C}"/>
                </a:ext>
              </a:extLst>
            </p:cNvPr>
            <p:cNvSpPr/>
            <p:nvPr/>
          </p:nvSpPr>
          <p:spPr>
            <a:xfrm>
              <a:off x="696132" y="1697268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ADA4ACB-0798-4F3F-BA62-D40ACD4C69C1}"/>
                </a:ext>
              </a:extLst>
            </p:cNvPr>
            <p:cNvSpPr/>
            <p:nvPr/>
          </p:nvSpPr>
          <p:spPr>
            <a:xfrm>
              <a:off x="1031763" y="1694047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0E0E2ED9-93F9-47B2-B910-4B717274030F}"/>
              </a:ext>
            </a:extLst>
          </p:cNvPr>
          <p:cNvGrpSpPr/>
          <p:nvPr/>
        </p:nvGrpSpPr>
        <p:grpSpPr>
          <a:xfrm rot="5400000">
            <a:off x="10911783" y="5295443"/>
            <a:ext cx="1523003" cy="363221"/>
            <a:chOff x="6571463" y="4628212"/>
            <a:chExt cx="971697" cy="363221"/>
          </a:xfrm>
        </p:grpSpPr>
        <p:sp>
          <p:nvSpPr>
            <p:cNvPr id="52" name="Téglalap 51">
              <a:extLst>
                <a:ext uri="{FF2B5EF4-FFF2-40B4-BE49-F238E27FC236}">
                  <a16:creationId xmlns:a16="http://schemas.microsoft.com/office/drawing/2014/main" id="{FB3CE3C6-5BFB-4C72-8AFF-8760341D0781}"/>
                </a:ext>
              </a:extLst>
            </p:cNvPr>
            <p:cNvSpPr/>
            <p:nvPr/>
          </p:nvSpPr>
          <p:spPr>
            <a:xfrm>
              <a:off x="6571463" y="4631433"/>
              <a:ext cx="288000" cy="360000"/>
            </a:xfrm>
            <a:prstGeom prst="rect">
              <a:avLst/>
            </a:prstGeom>
            <a:solidFill>
              <a:schemeClr val="accent4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53" name="Téglalap 52">
              <a:extLst>
                <a:ext uri="{FF2B5EF4-FFF2-40B4-BE49-F238E27FC236}">
                  <a16:creationId xmlns:a16="http://schemas.microsoft.com/office/drawing/2014/main" id="{1CA85643-2130-4B6D-9443-9A40DEE0E1A7}"/>
                </a:ext>
              </a:extLst>
            </p:cNvPr>
            <p:cNvSpPr/>
            <p:nvPr/>
          </p:nvSpPr>
          <p:spPr>
            <a:xfrm>
              <a:off x="6919529" y="4631433"/>
              <a:ext cx="288000" cy="360000"/>
            </a:xfrm>
            <a:prstGeom prst="rect">
              <a:avLst/>
            </a:prstGeom>
            <a:solidFill>
              <a:schemeClr val="accent4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>
              <a:extLst>
                <a:ext uri="{FF2B5EF4-FFF2-40B4-BE49-F238E27FC236}">
                  <a16:creationId xmlns:a16="http://schemas.microsoft.com/office/drawing/2014/main" id="{F67A6CFC-D6CC-4B00-858D-01DAAF484F82}"/>
                </a:ext>
              </a:extLst>
            </p:cNvPr>
            <p:cNvSpPr/>
            <p:nvPr/>
          </p:nvSpPr>
          <p:spPr>
            <a:xfrm>
              <a:off x="7255160" y="4628212"/>
              <a:ext cx="288000" cy="3600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aphicFrame>
        <p:nvGraphicFramePr>
          <p:cNvPr id="22" name="Tábláza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806749"/>
              </p:ext>
            </p:extLst>
          </p:nvPr>
        </p:nvGraphicFramePr>
        <p:xfrm>
          <a:off x="4865298" y="3429000"/>
          <a:ext cx="6520230" cy="3073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0302">
                  <a:extLst>
                    <a:ext uri="{9D8B030D-6E8A-4147-A177-3AD203B41FA5}">
                      <a16:colId xmlns:a16="http://schemas.microsoft.com/office/drawing/2014/main" val="314614143"/>
                    </a:ext>
                  </a:extLst>
                </a:gridCol>
                <a:gridCol w="869928">
                  <a:extLst>
                    <a:ext uri="{9D8B030D-6E8A-4147-A177-3AD203B41FA5}">
                      <a16:colId xmlns:a16="http://schemas.microsoft.com/office/drawing/2014/main" val="3053566404"/>
                    </a:ext>
                  </a:extLst>
                </a:gridCol>
              </a:tblGrid>
              <a:tr h="56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 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Kredit pont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9668130"/>
                  </a:ext>
                </a:extLst>
              </a:tr>
              <a:tr h="3352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Természettudományos ismeretek (8-12 kredit)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479497"/>
                  </a:ext>
                </a:extLst>
              </a:tr>
              <a:tr h="364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Gazdasági, jogi és humán ismeretek (6-10 kredit)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0682872"/>
                  </a:ext>
                </a:extLst>
              </a:tr>
              <a:tr h="34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Geoinformatikai</a:t>
                      </a:r>
                      <a:r>
                        <a:rPr lang="hu-HU" sz="1800" dirty="0">
                          <a:effectLst/>
                        </a:rPr>
                        <a:t> szakmai ismeretek (75-80 kredit)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1576724"/>
                  </a:ext>
                </a:extLst>
              </a:tr>
              <a:tr h="352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Szabadon választható tárgyak (6 kredit)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6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825083"/>
                  </a:ext>
                </a:extLst>
              </a:tr>
              <a:tr h="34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Szakmai gyakorlat (8 kredit)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8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591157"/>
                  </a:ext>
                </a:extLst>
              </a:tr>
              <a:tr h="293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Szakdolgozat (20 kredit)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20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676358"/>
                  </a:ext>
                </a:extLst>
              </a:tr>
              <a:tr h="472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Összesen: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120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8117778"/>
                  </a:ext>
                </a:extLst>
              </a:tr>
            </a:tbl>
          </a:graphicData>
        </a:graphic>
      </p:graphicFrame>
      <p:sp>
        <p:nvSpPr>
          <p:cNvPr id="2" name="Cím 2">
            <a:extLst>
              <a:ext uri="{FF2B5EF4-FFF2-40B4-BE49-F238E27FC236}">
                <a16:creationId xmlns:a16="http://schemas.microsoft.com/office/drawing/2014/main" id="{5CC11B62-4D61-2FFE-F98C-0A9283CA8BC8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Geoinformatika</a:t>
            </a:r>
            <a:r>
              <a:rPr lang="hu-HU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mesterszak</a:t>
            </a:r>
          </a:p>
          <a:p>
            <a:pPr algn="r"/>
            <a:r>
              <a:rPr lang="hu-HU" sz="3300" cap="smal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Tanterv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F3182C47-5FDC-3BE0-BD05-9A296BE4D28B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6EEE0D95-F65E-671E-1D9E-C3A32EC1121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9900"/>
                </a:solidFill>
              </a:endParaRPr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B39D0052-4895-E4C0-F7B1-E2F78E5D1AED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539318E7-7DED-89F5-204D-E3305497DCB1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2358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BCAC9865-5EF7-8AA1-32EA-EC9F6BFFA137}"/>
              </a:ext>
            </a:extLst>
          </p:cNvPr>
          <p:cNvSpPr txBox="1">
            <a:spLocks/>
          </p:cNvSpPr>
          <p:nvPr/>
        </p:nvSpPr>
        <p:spPr>
          <a:xfrm>
            <a:off x="4932363" y="180975"/>
            <a:ext cx="7259637" cy="11477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hu-HU" cap="small" dirty="0" err="1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Geoinformatika</a:t>
            </a:r>
            <a:r>
              <a:rPr lang="hu-HU" cap="small" dirty="0">
                <a:solidFill>
                  <a:srgbClr val="151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mesterszak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88D62FE-E68B-3C23-2671-F22F97599018}"/>
              </a:ext>
            </a:extLst>
          </p:cNvPr>
          <p:cNvGrpSpPr/>
          <p:nvPr/>
        </p:nvGrpSpPr>
        <p:grpSpPr>
          <a:xfrm>
            <a:off x="4103952" y="197583"/>
            <a:ext cx="665919" cy="1115129"/>
            <a:chOff x="5948571" y="181077"/>
            <a:chExt cx="665919" cy="1115129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2EB4707A-E13A-B083-FAC4-A9C10FDE8139}"/>
                </a:ext>
              </a:extLst>
            </p:cNvPr>
            <p:cNvSpPr/>
            <p:nvPr/>
          </p:nvSpPr>
          <p:spPr>
            <a:xfrm>
              <a:off x="5960448" y="181077"/>
              <a:ext cx="654042" cy="3307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7A3FE3CE-FE9E-0455-A8C4-6116110F9CE9}"/>
                </a:ext>
              </a:extLst>
            </p:cNvPr>
            <p:cNvSpPr/>
            <p:nvPr/>
          </p:nvSpPr>
          <p:spPr>
            <a:xfrm>
              <a:off x="5956768" y="572662"/>
              <a:ext cx="654042" cy="33070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rgbClr val="151F39"/>
                </a:solidFill>
              </a:endParaRPr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4C0922E-0C75-C2EF-7CCD-0BAE0B130D8B}"/>
                </a:ext>
              </a:extLst>
            </p:cNvPr>
            <p:cNvSpPr/>
            <p:nvPr/>
          </p:nvSpPr>
          <p:spPr>
            <a:xfrm>
              <a:off x="5948571" y="965497"/>
              <a:ext cx="654042" cy="3307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151F39"/>
                </a:solidFill>
              </a:endParaRPr>
            </a:p>
          </p:txBody>
        </p:sp>
      </p:grpSp>
      <p:sp>
        <p:nvSpPr>
          <p:cNvPr id="7" name="Szöveg helye 3">
            <a:extLst>
              <a:ext uri="{FF2B5EF4-FFF2-40B4-BE49-F238E27FC236}">
                <a16:creationId xmlns:a16="http://schemas.microsoft.com/office/drawing/2014/main" id="{4888213A-EED0-2EE0-B622-A572A4827E99}"/>
              </a:ext>
            </a:extLst>
          </p:cNvPr>
          <p:cNvSpPr txBox="1">
            <a:spLocks/>
          </p:cNvSpPr>
          <p:nvPr/>
        </p:nvSpPr>
        <p:spPr>
          <a:xfrm>
            <a:off x="461914" y="1531640"/>
            <a:ext cx="11645616" cy="1450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altLang="ko-KR" sz="2800" b="1" dirty="0">
                <a:latin typeface="+mn-lt"/>
                <a:cs typeface="Arial" pitchFamily="34" charset="0"/>
              </a:rPr>
              <a:t>A képzéssel kapcsolatos további kérdés esetén keresse:</a:t>
            </a:r>
          </a:p>
          <a:p>
            <a:pPr algn="l"/>
            <a:r>
              <a:rPr lang="en-GB" sz="2800" dirty="0">
                <a:latin typeface="+mn-lt"/>
              </a:rPr>
              <a:t>Dr. </a:t>
            </a:r>
            <a:r>
              <a:rPr lang="hu-HU" sz="2800" dirty="0">
                <a:latin typeface="+mn-lt"/>
              </a:rPr>
              <a:t>habil Jancsó Tamás, szakfelelős, egyetemi docens</a:t>
            </a:r>
          </a:p>
          <a:p>
            <a:pPr algn="l"/>
            <a:r>
              <a:rPr lang="hu-HU" sz="2800" dirty="0">
                <a:solidFill>
                  <a:srgbClr val="002060"/>
                </a:solidFill>
                <a:latin typeface="+mn-lt"/>
                <a:hlinkClick r:id="rId2"/>
              </a:rPr>
              <a:t>jancso.tamas@amk.uni-obuda.hu</a:t>
            </a:r>
            <a:endParaRPr lang="hu-H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79EAD41-6520-0BD5-2E30-2AD7D675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952" y="2981801"/>
            <a:ext cx="75247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0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10229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KÖSZÖNJÜK</a:t>
            </a:r>
            <a:endParaRPr lang="hu-HU" altLang="ko-KR" sz="7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AF760E9B-F437-4BCF-80D4-FC80206C9117}"/>
              </a:ext>
            </a:extLst>
          </p:cNvPr>
          <p:cNvGrpSpPr/>
          <p:nvPr/>
        </p:nvGrpSpPr>
        <p:grpSpPr>
          <a:xfrm>
            <a:off x="6584328" y="1676055"/>
            <a:ext cx="5208899" cy="3202609"/>
            <a:chOff x="755576" y="2293978"/>
            <a:chExt cx="3142031" cy="41030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409856-0A99-448C-BE6C-1E10FDF4C836}"/>
                </a:ext>
              </a:extLst>
            </p:cNvPr>
            <p:cNvSpPr txBox="1"/>
            <p:nvPr/>
          </p:nvSpPr>
          <p:spPr>
            <a:xfrm>
              <a:off x="805471" y="4541560"/>
              <a:ext cx="3092136" cy="18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hu-HU" altLang="ko-KR" sz="4800" dirty="0">
                  <a:solidFill>
                    <a:schemeClr val="bg1"/>
                  </a:solidFill>
                  <a:cs typeface="Arial" pitchFamily="34" charset="0"/>
                </a:rPr>
                <a:t>figyelmüket!</a:t>
              </a:r>
            </a:p>
            <a:p>
              <a:pPr algn="ctr">
                <a:lnSpc>
                  <a:spcPct val="120000"/>
                </a:lnSpc>
              </a:pPr>
              <a:r>
                <a:rPr lang="hu-HU" sz="2800" cap="none" dirty="0">
                  <a:solidFill>
                    <a:schemeClr val="bg2">
                      <a:lumMod val="25000"/>
                    </a:schemeClr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http://www.amk.uni-obuda.hu</a:t>
              </a:r>
              <a:endParaRPr lang="hu-HU" altLang="ko-KR" sz="12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E0863C-06E7-4CF7-B650-284851284913}"/>
                </a:ext>
              </a:extLst>
            </p:cNvPr>
            <p:cNvSpPr txBox="1"/>
            <p:nvPr/>
          </p:nvSpPr>
          <p:spPr>
            <a:xfrm>
              <a:off x="755576" y="2293978"/>
              <a:ext cx="3092136" cy="248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</a:p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megtisztelő</a:t>
              </a:r>
            </a:p>
          </p:txBody>
        </p:sp>
      </p:grp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2" name="Kép 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70A82A8B-25D8-36D2-86B7-197AB144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593" y="5412974"/>
            <a:ext cx="4593634" cy="9566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A756CD-291B-1C03-D050-CD152B996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49" y="25285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irat: lefelé mutató nyíllal 1">
            <a:extLst>
              <a:ext uri="{FF2B5EF4-FFF2-40B4-BE49-F238E27FC236}">
                <a16:creationId xmlns:a16="http://schemas.microsoft.com/office/drawing/2014/main" id="{7C801E97-0183-B7C7-0405-9734ABA62231}"/>
              </a:ext>
            </a:extLst>
          </p:cNvPr>
          <p:cNvSpPr/>
          <p:nvPr/>
        </p:nvSpPr>
        <p:spPr>
          <a:xfrm>
            <a:off x="4391025" y="737910"/>
            <a:ext cx="3409950" cy="1322458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2">
                    <a:lumMod val="50000"/>
                  </a:schemeClr>
                </a:solidFill>
              </a:rPr>
              <a:t>ÓBUDAI EGYETEM</a:t>
            </a:r>
          </a:p>
        </p:txBody>
      </p:sp>
      <p:sp>
        <p:nvSpPr>
          <p:cNvPr id="3" name="Felirat: felfelé mutató nyíllal 2">
            <a:extLst>
              <a:ext uri="{FF2B5EF4-FFF2-40B4-BE49-F238E27FC236}">
                <a16:creationId xmlns:a16="http://schemas.microsoft.com/office/drawing/2014/main" id="{5F50BF57-2D69-E9FA-33F1-F77F0881303C}"/>
              </a:ext>
            </a:extLst>
          </p:cNvPr>
          <p:cNvSpPr/>
          <p:nvPr/>
        </p:nvSpPr>
        <p:spPr>
          <a:xfrm>
            <a:off x="128588" y="3429000"/>
            <a:ext cx="1512000" cy="1818000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cap="small" dirty="0">
                <a:solidFill>
                  <a:schemeClr val="tx2">
                    <a:lumMod val="50000"/>
                  </a:schemeClr>
                </a:solidFill>
              </a:rPr>
              <a:t>Alba Regia Kar</a:t>
            </a:r>
          </a:p>
        </p:txBody>
      </p:sp>
      <p:sp>
        <p:nvSpPr>
          <p:cNvPr id="4" name="Felirat: felfelé mutató nyíllal 3">
            <a:extLst>
              <a:ext uri="{FF2B5EF4-FFF2-40B4-BE49-F238E27FC236}">
                <a16:creationId xmlns:a16="http://schemas.microsoft.com/office/drawing/2014/main" id="{B5B9272C-4399-3403-D616-8662A56FF8B6}"/>
              </a:ext>
            </a:extLst>
          </p:cNvPr>
          <p:cNvSpPr/>
          <p:nvPr/>
        </p:nvSpPr>
        <p:spPr>
          <a:xfrm>
            <a:off x="1925738" y="400874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Bánki Donát Gépész és Biztonságtechnikai Kar</a:t>
            </a:r>
          </a:p>
        </p:txBody>
      </p:sp>
      <p:sp>
        <p:nvSpPr>
          <p:cNvPr id="5" name="Felirat: felfelé mutató nyíllal 4">
            <a:extLst>
              <a:ext uri="{FF2B5EF4-FFF2-40B4-BE49-F238E27FC236}">
                <a16:creationId xmlns:a16="http://schemas.microsoft.com/office/drawing/2014/main" id="{27E40543-1C9D-A7EB-5F59-14096EAD58CE}"/>
              </a:ext>
            </a:extLst>
          </p:cNvPr>
          <p:cNvSpPr/>
          <p:nvPr/>
        </p:nvSpPr>
        <p:spPr>
          <a:xfrm>
            <a:off x="3620213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Kandó Kálmán Villamosmérnöki Kar</a:t>
            </a:r>
          </a:p>
        </p:txBody>
      </p:sp>
      <p:sp>
        <p:nvSpPr>
          <p:cNvPr id="6" name="Felirat: felfelé mutató nyíllal 5">
            <a:extLst>
              <a:ext uri="{FF2B5EF4-FFF2-40B4-BE49-F238E27FC236}">
                <a16:creationId xmlns:a16="http://schemas.microsoft.com/office/drawing/2014/main" id="{2304C2CF-DAB1-B6A1-3751-A1E6EABAF224}"/>
              </a:ext>
            </a:extLst>
          </p:cNvPr>
          <p:cNvSpPr/>
          <p:nvPr/>
        </p:nvSpPr>
        <p:spPr>
          <a:xfrm>
            <a:off x="5350761" y="4760763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Keleti Károly Gazdasági Kar</a:t>
            </a:r>
          </a:p>
        </p:txBody>
      </p:sp>
      <p:sp>
        <p:nvSpPr>
          <p:cNvPr id="7" name="Felirat: felfelé mutató nyíllal 6">
            <a:extLst>
              <a:ext uri="{FF2B5EF4-FFF2-40B4-BE49-F238E27FC236}">
                <a16:creationId xmlns:a16="http://schemas.microsoft.com/office/drawing/2014/main" id="{746F5EF6-9EC6-BB5A-D4AA-C5292CB0F9DB}"/>
              </a:ext>
            </a:extLst>
          </p:cNvPr>
          <p:cNvSpPr/>
          <p:nvPr/>
        </p:nvSpPr>
        <p:spPr>
          <a:xfrm>
            <a:off x="7059787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Neumann János Informatikai Kar</a:t>
            </a:r>
          </a:p>
        </p:txBody>
      </p:sp>
      <p:sp>
        <p:nvSpPr>
          <p:cNvPr id="8" name="Felirat: felfelé mutató nyíllal 7">
            <a:extLst>
              <a:ext uri="{FF2B5EF4-FFF2-40B4-BE49-F238E27FC236}">
                <a16:creationId xmlns:a16="http://schemas.microsoft.com/office/drawing/2014/main" id="{88F593C0-7F78-A5F4-E73E-7D1BF958BBC1}"/>
              </a:ext>
            </a:extLst>
          </p:cNvPr>
          <p:cNvSpPr/>
          <p:nvPr/>
        </p:nvSpPr>
        <p:spPr>
          <a:xfrm>
            <a:off x="8810268" y="4008748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Rejtő Sándor Könnyűipari és Környezetvédelmi Kar</a:t>
            </a:r>
          </a:p>
        </p:txBody>
      </p:sp>
      <p:sp>
        <p:nvSpPr>
          <p:cNvPr id="9" name="Felirat: felfelé mutató nyíllal 8">
            <a:extLst>
              <a:ext uri="{FF2B5EF4-FFF2-40B4-BE49-F238E27FC236}">
                <a16:creationId xmlns:a16="http://schemas.microsoft.com/office/drawing/2014/main" id="{5DB50090-88EA-B768-87E7-1A740AEB6A64}"/>
              </a:ext>
            </a:extLst>
          </p:cNvPr>
          <p:cNvSpPr/>
          <p:nvPr/>
        </p:nvSpPr>
        <p:spPr>
          <a:xfrm>
            <a:off x="10560749" y="3427724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Ybl Miklós Építéstudományi Kar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51210EBC-AFF1-A6D0-0B8C-AE641E3C781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2060368"/>
            <a:ext cx="10761" cy="270039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4C14FE84-F080-8916-56C4-848D9FE444CD}"/>
              </a:ext>
            </a:extLst>
          </p:cNvPr>
          <p:cNvCxnSpPr>
            <a:cxnSpLocks/>
          </p:cNvCxnSpPr>
          <p:nvPr/>
        </p:nvCxnSpPr>
        <p:spPr>
          <a:xfrm>
            <a:off x="884588" y="2409825"/>
            <a:ext cx="10429875" cy="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A9F6726C-A359-2621-CC04-8A4F697073E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84588" y="2409825"/>
            <a:ext cx="0" cy="101917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38CA454-08C4-7B18-E1F1-01E592838C0A}"/>
              </a:ext>
            </a:extLst>
          </p:cNvPr>
          <p:cNvCxnSpPr>
            <a:cxnSpLocks/>
          </p:cNvCxnSpPr>
          <p:nvPr/>
        </p:nvCxnSpPr>
        <p:spPr>
          <a:xfrm>
            <a:off x="11314463" y="2408549"/>
            <a:ext cx="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83CBD44-68BE-C865-1953-4348E15AFA3B}"/>
              </a:ext>
            </a:extLst>
          </p:cNvPr>
          <p:cNvCxnSpPr>
            <a:cxnSpLocks/>
          </p:cNvCxnSpPr>
          <p:nvPr/>
        </p:nvCxnSpPr>
        <p:spPr>
          <a:xfrm>
            <a:off x="2675288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7351DA58-6AA3-648C-0CB2-E44CB4E5DD76}"/>
              </a:ext>
            </a:extLst>
          </p:cNvPr>
          <p:cNvCxnSpPr>
            <a:cxnSpLocks/>
          </p:cNvCxnSpPr>
          <p:nvPr/>
        </p:nvCxnSpPr>
        <p:spPr>
          <a:xfrm>
            <a:off x="9561863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AC95C0A-EA07-7EEC-15DB-9012553F5206}"/>
              </a:ext>
            </a:extLst>
          </p:cNvPr>
          <p:cNvCxnSpPr>
            <a:cxnSpLocks/>
          </p:cNvCxnSpPr>
          <p:nvPr/>
        </p:nvCxnSpPr>
        <p:spPr>
          <a:xfrm>
            <a:off x="439102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B2FBD85-8C75-D4E8-E2A5-32C211AB69AE}"/>
              </a:ext>
            </a:extLst>
          </p:cNvPr>
          <p:cNvCxnSpPr>
            <a:cxnSpLocks/>
          </p:cNvCxnSpPr>
          <p:nvPr/>
        </p:nvCxnSpPr>
        <p:spPr>
          <a:xfrm>
            <a:off x="780097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54">
            <a:extLst>
              <a:ext uri="{FF2B5EF4-FFF2-40B4-BE49-F238E27FC236}">
                <a16:creationId xmlns:a16="http://schemas.microsoft.com/office/drawing/2014/main" id="{FB74A696-EA4B-3713-519A-7ECAB5590E3E}"/>
              </a:ext>
            </a:extLst>
          </p:cNvPr>
          <p:cNvGrpSpPr/>
          <p:nvPr/>
        </p:nvGrpSpPr>
        <p:grpSpPr>
          <a:xfrm rot="479008">
            <a:off x="6795131" y="289675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A23FBCE4-3B99-4961-9433-0D4CAE4452E3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FAB67A53-76B6-D30B-C660-8ADAEF6A35F6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972EFC6D-90B8-8925-647E-C5D40CB986FF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80" name="Straight Connector 58">
              <a:extLst>
                <a:ext uri="{FF2B5EF4-FFF2-40B4-BE49-F238E27FC236}">
                  <a16:creationId xmlns:a16="http://schemas.microsoft.com/office/drawing/2014/main" id="{A04A017F-7794-F118-C65D-705344616D8A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59">
              <a:extLst>
                <a:ext uri="{FF2B5EF4-FFF2-40B4-BE49-F238E27FC236}">
                  <a16:creationId xmlns:a16="http://schemas.microsoft.com/office/drawing/2014/main" id="{CF4970F4-7878-28BF-0268-C8907B2FF8D7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Isosceles Triangle 60">
              <a:extLst>
                <a:ext uri="{FF2B5EF4-FFF2-40B4-BE49-F238E27FC236}">
                  <a16:creationId xmlns:a16="http://schemas.microsoft.com/office/drawing/2014/main" id="{1B7341E3-1A20-9308-0346-45064603367F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3" name="Tizenkétszög 82">
            <a:extLst>
              <a:ext uri="{FF2B5EF4-FFF2-40B4-BE49-F238E27FC236}">
                <a16:creationId xmlns:a16="http://schemas.microsoft.com/office/drawing/2014/main" id="{1698075C-591B-52F4-BEDA-105356484D5E}"/>
              </a:ext>
            </a:extLst>
          </p:cNvPr>
          <p:cNvSpPr/>
          <p:nvPr/>
        </p:nvSpPr>
        <p:spPr>
          <a:xfrm>
            <a:off x="648936" y="2789549"/>
            <a:ext cx="457200" cy="419099"/>
          </a:xfrm>
          <a:prstGeom prst="dodecagon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</a:t>
            </a:r>
          </a:p>
        </p:txBody>
      </p:sp>
      <p:sp>
        <p:nvSpPr>
          <p:cNvPr id="84" name="Tizenkétszög 83">
            <a:extLst>
              <a:ext uri="{FF2B5EF4-FFF2-40B4-BE49-F238E27FC236}">
                <a16:creationId xmlns:a16="http://schemas.microsoft.com/office/drawing/2014/main" id="{54710264-F993-D39F-B0E9-AC6F6A626E84}"/>
              </a:ext>
            </a:extLst>
          </p:cNvPr>
          <p:cNvSpPr/>
          <p:nvPr/>
        </p:nvSpPr>
        <p:spPr>
          <a:xfrm>
            <a:off x="2444216" y="3301110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2</a:t>
            </a:r>
          </a:p>
        </p:txBody>
      </p:sp>
      <p:sp>
        <p:nvSpPr>
          <p:cNvPr id="85" name="Tizenkétszög 84">
            <a:extLst>
              <a:ext uri="{FF2B5EF4-FFF2-40B4-BE49-F238E27FC236}">
                <a16:creationId xmlns:a16="http://schemas.microsoft.com/office/drawing/2014/main" id="{6DBDBCFD-919A-6C48-61AE-8D3E752D3A4C}"/>
              </a:ext>
            </a:extLst>
          </p:cNvPr>
          <p:cNvSpPr/>
          <p:nvPr/>
        </p:nvSpPr>
        <p:spPr>
          <a:xfrm>
            <a:off x="4171952" y="372775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3</a:t>
            </a:r>
          </a:p>
        </p:txBody>
      </p:sp>
      <p:sp>
        <p:nvSpPr>
          <p:cNvPr id="86" name="Tizenkétszög 85">
            <a:extLst>
              <a:ext uri="{FF2B5EF4-FFF2-40B4-BE49-F238E27FC236}">
                <a16:creationId xmlns:a16="http://schemas.microsoft.com/office/drawing/2014/main" id="{B250E713-287C-845A-BEE0-D3DC1C24D632}"/>
              </a:ext>
            </a:extLst>
          </p:cNvPr>
          <p:cNvSpPr/>
          <p:nvPr/>
        </p:nvSpPr>
        <p:spPr>
          <a:xfrm>
            <a:off x="5878162" y="4029076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4</a:t>
            </a:r>
          </a:p>
        </p:txBody>
      </p:sp>
      <p:sp>
        <p:nvSpPr>
          <p:cNvPr id="87" name="Tizenkétszög 86">
            <a:extLst>
              <a:ext uri="{FF2B5EF4-FFF2-40B4-BE49-F238E27FC236}">
                <a16:creationId xmlns:a16="http://schemas.microsoft.com/office/drawing/2014/main" id="{7455E31B-5CAF-36ED-67D7-012D1D6139E1}"/>
              </a:ext>
            </a:extLst>
          </p:cNvPr>
          <p:cNvSpPr/>
          <p:nvPr/>
        </p:nvSpPr>
        <p:spPr>
          <a:xfrm>
            <a:off x="7592664" y="370917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5</a:t>
            </a:r>
          </a:p>
        </p:txBody>
      </p:sp>
      <p:sp>
        <p:nvSpPr>
          <p:cNvPr id="88" name="Tizenkétszög 87">
            <a:extLst>
              <a:ext uri="{FF2B5EF4-FFF2-40B4-BE49-F238E27FC236}">
                <a16:creationId xmlns:a16="http://schemas.microsoft.com/office/drawing/2014/main" id="{77E9AAAD-AEFF-CA8E-EE17-68B3FB1CE106}"/>
              </a:ext>
            </a:extLst>
          </p:cNvPr>
          <p:cNvSpPr/>
          <p:nvPr/>
        </p:nvSpPr>
        <p:spPr>
          <a:xfrm>
            <a:off x="9333263" y="331214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89" name="Tizenkétszög 88">
            <a:extLst>
              <a:ext uri="{FF2B5EF4-FFF2-40B4-BE49-F238E27FC236}">
                <a16:creationId xmlns:a16="http://schemas.microsoft.com/office/drawing/2014/main" id="{5C208CFD-1F1F-4380-8E9B-1CFDF8F1DFBA}"/>
              </a:ext>
            </a:extLst>
          </p:cNvPr>
          <p:cNvSpPr/>
          <p:nvPr/>
        </p:nvSpPr>
        <p:spPr>
          <a:xfrm>
            <a:off x="11078812" y="270858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7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D4C1DE0-40B8-A331-74CA-D6CC07A7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300783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177498"/>
            <a:ext cx="11573197" cy="724247"/>
          </a:xfrm>
        </p:spPr>
        <p:txBody>
          <a:bodyPr/>
          <a:lstStyle/>
          <a:p>
            <a:pPr algn="r"/>
            <a:r>
              <a:rPr lang="en-US" sz="4000" b="1" cap="small" dirty="0" err="1"/>
              <a:t>Szakok</a:t>
            </a:r>
            <a:r>
              <a:rPr lang="en-US" sz="4000" b="1" cap="small" dirty="0"/>
              <a:t> </a:t>
            </a:r>
            <a:r>
              <a:rPr lang="en-US" sz="4000" b="1" cap="small" dirty="0" err="1"/>
              <a:t>az</a:t>
            </a:r>
            <a:r>
              <a:rPr lang="en-US" sz="4000" b="1" cap="small" dirty="0"/>
              <a:t> Alba Regia Karon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85251D-D20B-474E-B674-04031C245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63283"/>
              </p:ext>
            </p:extLst>
          </p:nvPr>
        </p:nvGraphicFramePr>
        <p:xfrm>
          <a:off x="376617" y="1232093"/>
          <a:ext cx="11520109" cy="499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Felsőoktatási szakképzés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FOSZK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Alapképzési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szakok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Mesterképzés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Szakirányú továbbképzések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PGd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 asszisztens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Gépészmérnök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Geoinformatikai</a:t>
                      </a: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Ipari robotizálási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Műszaki menedzser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Pilóta nélküli légjármű üzemeltető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Villamosmérnök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Sportközgazdász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Precíziós gazdálkodási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Földmérő és földrendező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Számítógépes hálózatok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Gazdálkodás és menedzsment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Szervezetfejlesztő tréner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aphic 299">
            <a:extLst>
              <a:ext uri="{FF2B5EF4-FFF2-40B4-BE49-F238E27FC236}">
                <a16:creationId xmlns:a16="http://schemas.microsoft.com/office/drawing/2014/main" id="{FD3C24BF-6601-B77A-B1C8-75C348942ABD}"/>
              </a:ext>
            </a:extLst>
          </p:cNvPr>
          <p:cNvGrpSpPr/>
          <p:nvPr/>
        </p:nvGrpSpPr>
        <p:grpSpPr>
          <a:xfrm>
            <a:off x="376616" y="3823855"/>
            <a:ext cx="2815508" cy="2694636"/>
            <a:chOff x="5671581" y="2568773"/>
            <a:chExt cx="3185568" cy="3050872"/>
          </a:xfrm>
        </p:grpSpPr>
        <p:sp>
          <p:nvSpPr>
            <p:cNvPr id="8" name="Freeform: Shape 300">
              <a:extLst>
                <a:ext uri="{FF2B5EF4-FFF2-40B4-BE49-F238E27FC236}">
                  <a16:creationId xmlns:a16="http://schemas.microsoft.com/office/drawing/2014/main" id="{52D87E2F-A6D9-B95F-1D14-A88A9F4761BD}"/>
                </a:ext>
              </a:extLst>
            </p:cNvPr>
            <p:cNvSpPr/>
            <p:nvPr/>
          </p:nvSpPr>
          <p:spPr>
            <a:xfrm>
              <a:off x="7086229" y="2833114"/>
              <a:ext cx="803463" cy="419242"/>
            </a:xfrm>
            <a:custGeom>
              <a:avLst/>
              <a:gdLst>
                <a:gd name="connsiteX0" fmla="*/ 803464 w 803463"/>
                <a:gd name="connsiteY0" fmla="*/ 419242 h 419242"/>
                <a:gd name="connsiteX1" fmla="*/ 39735 w 803463"/>
                <a:gd name="connsiteY1" fmla="*/ 419242 h 419242"/>
                <a:gd name="connsiteX2" fmla="*/ 0 w 803463"/>
                <a:gd name="connsiteY2" fmla="*/ 379507 h 419242"/>
                <a:gd name="connsiteX3" fmla="*/ 0 w 803463"/>
                <a:gd name="connsiteY3" fmla="*/ 0 h 419242"/>
                <a:gd name="connsiteX4" fmla="*/ 803464 w 803463"/>
                <a:gd name="connsiteY4" fmla="*/ 0 h 419242"/>
                <a:gd name="connsiteX5" fmla="*/ 803464 w 803463"/>
                <a:gd name="connsiteY5" fmla="*/ 419242 h 4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463" h="419242">
                  <a:moveTo>
                    <a:pt x="803464" y="419242"/>
                  </a:moveTo>
                  <a:lnTo>
                    <a:pt x="39735" y="419242"/>
                  </a:lnTo>
                  <a:cubicBezTo>
                    <a:pt x="17847" y="419242"/>
                    <a:pt x="0" y="401395"/>
                    <a:pt x="0" y="379507"/>
                  </a:cubicBezTo>
                  <a:lnTo>
                    <a:pt x="0" y="0"/>
                  </a:lnTo>
                  <a:lnTo>
                    <a:pt x="803464" y="0"/>
                  </a:lnTo>
                  <a:lnTo>
                    <a:pt x="803464" y="419242"/>
                  </a:ln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1">
              <a:extLst>
                <a:ext uri="{FF2B5EF4-FFF2-40B4-BE49-F238E27FC236}">
                  <a16:creationId xmlns:a16="http://schemas.microsoft.com/office/drawing/2014/main" id="{1EFA29CE-8300-6BE9-F1BD-EE595AF919D5}"/>
                </a:ext>
              </a:extLst>
            </p:cNvPr>
            <p:cNvSpPr/>
            <p:nvPr/>
          </p:nvSpPr>
          <p:spPr>
            <a:xfrm>
              <a:off x="6727936" y="2568773"/>
              <a:ext cx="1562813" cy="484906"/>
            </a:xfrm>
            <a:custGeom>
              <a:avLst/>
              <a:gdLst>
                <a:gd name="connsiteX0" fmla="*/ 810198 w 1562813"/>
                <a:gd name="connsiteY0" fmla="*/ 0 h 484906"/>
                <a:gd name="connsiteX1" fmla="*/ 0 w 1562813"/>
                <a:gd name="connsiteY1" fmla="*/ 142441 h 484906"/>
                <a:gd name="connsiteX2" fmla="*/ 851954 w 1562813"/>
                <a:gd name="connsiteY2" fmla="*/ 484907 h 484906"/>
                <a:gd name="connsiteX3" fmla="*/ 1562814 w 1562813"/>
                <a:gd name="connsiteY3" fmla="*/ 125604 h 4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84906">
                  <a:moveTo>
                    <a:pt x="810198" y="0"/>
                  </a:moveTo>
                  <a:lnTo>
                    <a:pt x="0" y="142441"/>
                  </a:lnTo>
                  <a:lnTo>
                    <a:pt x="851954" y="484907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1D222D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02">
              <a:extLst>
                <a:ext uri="{FF2B5EF4-FFF2-40B4-BE49-F238E27FC236}">
                  <a16:creationId xmlns:a16="http://schemas.microsoft.com/office/drawing/2014/main" id="{683131F1-B523-ADD8-A81B-E1F969D0520D}"/>
                </a:ext>
              </a:extLst>
            </p:cNvPr>
            <p:cNvSpPr/>
            <p:nvPr/>
          </p:nvSpPr>
          <p:spPr>
            <a:xfrm>
              <a:off x="6727936" y="2568773"/>
              <a:ext cx="1562813" cy="403415"/>
            </a:xfrm>
            <a:custGeom>
              <a:avLst/>
              <a:gdLst>
                <a:gd name="connsiteX0" fmla="*/ 810198 w 1562813"/>
                <a:gd name="connsiteY0" fmla="*/ 0 h 403415"/>
                <a:gd name="connsiteX1" fmla="*/ 0 w 1562813"/>
                <a:gd name="connsiteY1" fmla="*/ 142441 h 403415"/>
                <a:gd name="connsiteX2" fmla="*/ 873506 w 1562813"/>
                <a:gd name="connsiteY2" fmla="*/ 403416 h 403415"/>
                <a:gd name="connsiteX3" fmla="*/ 1562814 w 1562813"/>
                <a:gd name="connsiteY3" fmla="*/ 125604 h 4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03415">
                  <a:moveTo>
                    <a:pt x="810198" y="0"/>
                  </a:moveTo>
                  <a:lnTo>
                    <a:pt x="0" y="142441"/>
                  </a:lnTo>
                  <a:lnTo>
                    <a:pt x="873506" y="403416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33333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03">
              <a:extLst>
                <a:ext uri="{FF2B5EF4-FFF2-40B4-BE49-F238E27FC236}">
                  <a16:creationId xmlns:a16="http://schemas.microsoft.com/office/drawing/2014/main" id="{427F2DA3-259F-A05E-1E66-4334EDBEF3FA}"/>
                </a:ext>
              </a:extLst>
            </p:cNvPr>
            <p:cNvSpPr/>
            <p:nvPr/>
          </p:nvSpPr>
          <p:spPr>
            <a:xfrm>
              <a:off x="7095867" y="3238994"/>
              <a:ext cx="802153" cy="970922"/>
            </a:xfrm>
            <a:custGeom>
              <a:avLst/>
              <a:gdLst>
                <a:gd name="connsiteX0" fmla="*/ 801907 w 802153"/>
                <a:gd name="connsiteY0" fmla="*/ 249755 h 970922"/>
                <a:gd name="connsiteX1" fmla="*/ 768233 w 802153"/>
                <a:gd name="connsiteY1" fmla="*/ 215744 h 970922"/>
                <a:gd name="connsiteX2" fmla="*/ 755437 w 802153"/>
                <a:gd name="connsiteY2" fmla="*/ 230897 h 970922"/>
                <a:gd name="connsiteX3" fmla="*/ 744661 w 802153"/>
                <a:gd name="connsiteY3" fmla="*/ 262551 h 970922"/>
                <a:gd name="connsiteX4" fmla="*/ 728834 w 802153"/>
                <a:gd name="connsiteY4" fmla="*/ 271643 h 970922"/>
                <a:gd name="connsiteX5" fmla="*/ 721763 w 802153"/>
                <a:gd name="connsiteY5" fmla="*/ 250091 h 970922"/>
                <a:gd name="connsiteX6" fmla="*/ 727824 w 802153"/>
                <a:gd name="connsiteY6" fmla="*/ 106303 h 970922"/>
                <a:gd name="connsiteX7" fmla="*/ 695497 w 802153"/>
                <a:gd name="connsiteY7" fmla="*/ 11679 h 970922"/>
                <a:gd name="connsiteX8" fmla="*/ 683037 w 802153"/>
                <a:gd name="connsiteY8" fmla="*/ 7301 h 970922"/>
                <a:gd name="connsiteX9" fmla="*/ 131793 w 802153"/>
                <a:gd name="connsiteY9" fmla="*/ 903 h 970922"/>
                <a:gd name="connsiteX10" fmla="*/ 103506 w 802153"/>
                <a:gd name="connsiteY10" fmla="*/ 7638 h 970922"/>
                <a:gd name="connsiteX11" fmla="*/ 77241 w 802153"/>
                <a:gd name="connsiteY11" fmla="*/ 55792 h 970922"/>
                <a:gd name="connsiteX12" fmla="*/ 70843 w 802153"/>
                <a:gd name="connsiteY12" fmla="*/ 130548 h 970922"/>
                <a:gd name="connsiteX13" fmla="*/ 74884 w 802153"/>
                <a:gd name="connsiteY13" fmla="*/ 242683 h 970922"/>
                <a:gd name="connsiteX14" fmla="*/ 66128 w 802153"/>
                <a:gd name="connsiteY14" fmla="*/ 271643 h 970922"/>
                <a:gd name="connsiteX15" fmla="*/ 53332 w 802153"/>
                <a:gd name="connsiteY15" fmla="*/ 263224 h 970922"/>
                <a:gd name="connsiteX16" fmla="*/ 43567 w 802153"/>
                <a:gd name="connsiteY16" fmla="*/ 236285 h 970922"/>
                <a:gd name="connsiteX17" fmla="*/ 31781 w 802153"/>
                <a:gd name="connsiteY17" fmla="*/ 221805 h 970922"/>
                <a:gd name="connsiteX18" fmla="*/ 1474 w 802153"/>
                <a:gd name="connsiteY18" fmla="*/ 240326 h 970922"/>
                <a:gd name="connsiteX19" fmla="*/ 36158 w 802153"/>
                <a:gd name="connsiteY19" fmla="*/ 425197 h 970922"/>
                <a:gd name="connsiteX20" fmla="*/ 59730 w 802153"/>
                <a:gd name="connsiteY20" fmla="*/ 455167 h 970922"/>
                <a:gd name="connsiteX21" fmla="*/ 102833 w 802153"/>
                <a:gd name="connsiteY21" fmla="*/ 527903 h 970922"/>
                <a:gd name="connsiteX22" fmla="*/ 162099 w 802153"/>
                <a:gd name="connsiteY22" fmla="*/ 654180 h 970922"/>
                <a:gd name="connsiteX23" fmla="*/ 170518 w 802153"/>
                <a:gd name="connsiteY23" fmla="*/ 673038 h 970922"/>
                <a:gd name="connsiteX24" fmla="*/ 170518 w 802153"/>
                <a:gd name="connsiteY24" fmla="*/ 777428 h 970922"/>
                <a:gd name="connsiteX25" fmla="*/ 385359 w 802153"/>
                <a:gd name="connsiteY25" fmla="*/ 967349 h 970922"/>
                <a:gd name="connsiteX26" fmla="*/ 405563 w 802153"/>
                <a:gd name="connsiteY26" fmla="*/ 964319 h 970922"/>
                <a:gd name="connsiteX27" fmla="*/ 620067 w 802153"/>
                <a:gd name="connsiteY27" fmla="*/ 778101 h 970922"/>
                <a:gd name="connsiteX28" fmla="*/ 619730 w 802153"/>
                <a:gd name="connsiteY28" fmla="*/ 722539 h 970922"/>
                <a:gd name="connsiteX29" fmla="*/ 650373 w 802153"/>
                <a:gd name="connsiteY29" fmla="*/ 645425 h 970922"/>
                <a:gd name="connsiteX30" fmla="*/ 694487 w 802153"/>
                <a:gd name="connsiteY30" fmla="*/ 560230 h 970922"/>
                <a:gd name="connsiteX31" fmla="*/ 750386 w 802153"/>
                <a:gd name="connsiteY31" fmla="*/ 446075 h 970922"/>
                <a:gd name="connsiteX32" fmla="*/ 775304 w 802153"/>
                <a:gd name="connsiteY32" fmla="*/ 413074 h 970922"/>
                <a:gd name="connsiteX33" fmla="*/ 801907 w 802153"/>
                <a:gd name="connsiteY33" fmla="*/ 249755 h 9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2153" h="970922">
                  <a:moveTo>
                    <a:pt x="801907" y="249755"/>
                  </a:moveTo>
                  <a:cubicBezTo>
                    <a:pt x="801233" y="225173"/>
                    <a:pt x="793152" y="217428"/>
                    <a:pt x="768233" y="215744"/>
                  </a:cubicBezTo>
                  <a:cubicBezTo>
                    <a:pt x="758804" y="216417"/>
                    <a:pt x="757457" y="224499"/>
                    <a:pt x="755437" y="230897"/>
                  </a:cubicBezTo>
                  <a:cubicBezTo>
                    <a:pt x="752069" y="241336"/>
                    <a:pt x="748702" y="252112"/>
                    <a:pt x="744661" y="262551"/>
                  </a:cubicBezTo>
                  <a:cubicBezTo>
                    <a:pt x="741630" y="269622"/>
                    <a:pt x="736579" y="273327"/>
                    <a:pt x="728834" y="271643"/>
                  </a:cubicBezTo>
                  <a:cubicBezTo>
                    <a:pt x="721426" y="269959"/>
                    <a:pt x="721763" y="252785"/>
                    <a:pt x="721763" y="250091"/>
                  </a:cubicBezTo>
                  <a:cubicBezTo>
                    <a:pt x="725130" y="202274"/>
                    <a:pt x="729508" y="154457"/>
                    <a:pt x="727824" y="106303"/>
                  </a:cubicBezTo>
                  <a:cubicBezTo>
                    <a:pt x="726477" y="71956"/>
                    <a:pt x="720416" y="38281"/>
                    <a:pt x="695497" y="11679"/>
                  </a:cubicBezTo>
                  <a:cubicBezTo>
                    <a:pt x="691793" y="8985"/>
                    <a:pt x="687415" y="7301"/>
                    <a:pt x="683037" y="7301"/>
                  </a:cubicBezTo>
                  <a:cubicBezTo>
                    <a:pt x="654414" y="6291"/>
                    <a:pt x="147283" y="3934"/>
                    <a:pt x="131793" y="903"/>
                  </a:cubicBezTo>
                  <a:cubicBezTo>
                    <a:pt x="122027" y="-1117"/>
                    <a:pt x="111588" y="-107"/>
                    <a:pt x="103506" y="7638"/>
                  </a:cubicBezTo>
                  <a:cubicBezTo>
                    <a:pt x="90710" y="21781"/>
                    <a:pt x="82965" y="38281"/>
                    <a:pt x="77241" y="55792"/>
                  </a:cubicBezTo>
                  <a:cubicBezTo>
                    <a:pt x="69159" y="80374"/>
                    <a:pt x="70169" y="105966"/>
                    <a:pt x="70843" y="130548"/>
                  </a:cubicBezTo>
                  <a:cubicBezTo>
                    <a:pt x="71853" y="167927"/>
                    <a:pt x="69159" y="205642"/>
                    <a:pt x="74884" y="242683"/>
                  </a:cubicBezTo>
                  <a:cubicBezTo>
                    <a:pt x="75894" y="248071"/>
                    <a:pt x="73536" y="270969"/>
                    <a:pt x="66128" y="271643"/>
                  </a:cubicBezTo>
                  <a:cubicBezTo>
                    <a:pt x="59393" y="272316"/>
                    <a:pt x="55689" y="268949"/>
                    <a:pt x="53332" y="263224"/>
                  </a:cubicBezTo>
                  <a:cubicBezTo>
                    <a:pt x="49291" y="254469"/>
                    <a:pt x="47271" y="245377"/>
                    <a:pt x="43567" y="236285"/>
                  </a:cubicBezTo>
                  <a:cubicBezTo>
                    <a:pt x="41209" y="230561"/>
                    <a:pt x="40536" y="222816"/>
                    <a:pt x="31781" y="221805"/>
                  </a:cubicBezTo>
                  <a:cubicBezTo>
                    <a:pt x="9219" y="220122"/>
                    <a:pt x="2821" y="223489"/>
                    <a:pt x="1474" y="240326"/>
                  </a:cubicBezTo>
                  <a:cubicBezTo>
                    <a:pt x="-3577" y="304980"/>
                    <a:pt x="3494" y="367614"/>
                    <a:pt x="36158" y="425197"/>
                  </a:cubicBezTo>
                  <a:cubicBezTo>
                    <a:pt x="42220" y="435972"/>
                    <a:pt x="47607" y="448095"/>
                    <a:pt x="59730" y="455167"/>
                  </a:cubicBezTo>
                  <a:cubicBezTo>
                    <a:pt x="87343" y="471330"/>
                    <a:pt x="100812" y="495239"/>
                    <a:pt x="102833" y="527903"/>
                  </a:cubicBezTo>
                  <a:cubicBezTo>
                    <a:pt x="105527" y="577404"/>
                    <a:pt x="122027" y="621853"/>
                    <a:pt x="162099" y="654180"/>
                  </a:cubicBezTo>
                  <a:cubicBezTo>
                    <a:pt x="168161" y="659232"/>
                    <a:pt x="170518" y="664956"/>
                    <a:pt x="170518" y="673038"/>
                  </a:cubicBezTo>
                  <a:cubicBezTo>
                    <a:pt x="170181" y="707722"/>
                    <a:pt x="170518" y="742407"/>
                    <a:pt x="170518" y="777428"/>
                  </a:cubicBezTo>
                  <a:cubicBezTo>
                    <a:pt x="180620" y="796285"/>
                    <a:pt x="367174" y="950512"/>
                    <a:pt x="385359" y="967349"/>
                  </a:cubicBezTo>
                  <a:cubicBezTo>
                    <a:pt x="393104" y="974421"/>
                    <a:pt x="399502" y="969707"/>
                    <a:pt x="405563" y="964319"/>
                  </a:cubicBezTo>
                  <a:cubicBezTo>
                    <a:pt x="428798" y="943441"/>
                    <a:pt x="615353" y="786520"/>
                    <a:pt x="620067" y="778101"/>
                  </a:cubicBezTo>
                  <a:cubicBezTo>
                    <a:pt x="620067" y="759580"/>
                    <a:pt x="621750" y="741060"/>
                    <a:pt x="619730" y="722539"/>
                  </a:cubicBezTo>
                  <a:cubicBezTo>
                    <a:pt x="616363" y="690885"/>
                    <a:pt x="624108" y="666640"/>
                    <a:pt x="650373" y="645425"/>
                  </a:cubicBezTo>
                  <a:cubicBezTo>
                    <a:pt x="676303" y="624547"/>
                    <a:pt x="695497" y="595251"/>
                    <a:pt x="694487" y="560230"/>
                  </a:cubicBezTo>
                  <a:cubicBezTo>
                    <a:pt x="693476" y="511739"/>
                    <a:pt x="714018" y="475371"/>
                    <a:pt x="750386" y="446075"/>
                  </a:cubicBezTo>
                  <a:cubicBezTo>
                    <a:pt x="761498" y="436983"/>
                    <a:pt x="769916" y="426207"/>
                    <a:pt x="775304" y="413074"/>
                  </a:cubicBezTo>
                  <a:cubicBezTo>
                    <a:pt x="796856" y="361216"/>
                    <a:pt x="803591" y="305990"/>
                    <a:pt x="801907" y="249755"/>
                  </a:cubicBezTo>
                  <a:close/>
                </a:path>
              </a:pathLst>
            </a:custGeom>
            <a:solidFill>
              <a:srgbClr val="FDC69A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04">
              <a:extLst>
                <a:ext uri="{FF2B5EF4-FFF2-40B4-BE49-F238E27FC236}">
                  <a16:creationId xmlns:a16="http://schemas.microsoft.com/office/drawing/2014/main" id="{8029DA6E-0A2B-2542-9592-62A602E1DD8B}"/>
                </a:ext>
              </a:extLst>
            </p:cNvPr>
            <p:cNvSpPr/>
            <p:nvPr/>
          </p:nvSpPr>
          <p:spPr>
            <a:xfrm>
              <a:off x="6364930" y="4179741"/>
              <a:ext cx="2491221" cy="1440441"/>
            </a:xfrm>
            <a:custGeom>
              <a:avLst/>
              <a:gdLst>
                <a:gd name="connsiteX0" fmla="*/ 2431942 w 2491221"/>
                <a:gd name="connsiteY0" fmla="*/ 1045244 h 1440441"/>
                <a:gd name="connsiteX1" fmla="*/ 2260541 w 2491221"/>
                <a:gd name="connsiteY1" fmla="*/ 674829 h 1440441"/>
                <a:gd name="connsiteX2" fmla="*/ 1929188 w 2491221"/>
                <a:gd name="connsiteY2" fmla="*/ 130656 h 1440441"/>
                <a:gd name="connsiteX3" fmla="*/ 1903596 w 2491221"/>
                <a:gd name="connsiteY3" fmla="*/ 110788 h 1440441"/>
                <a:gd name="connsiteX4" fmla="*/ 1650030 w 2491221"/>
                <a:gd name="connsiteY4" fmla="*/ 31317 h 1440441"/>
                <a:gd name="connsiteX5" fmla="*/ 1526446 w 2491221"/>
                <a:gd name="connsiteY5" fmla="*/ 0 h 1440441"/>
                <a:gd name="connsiteX6" fmla="*/ 1534528 w 2491221"/>
                <a:gd name="connsiteY6" fmla="*/ 26603 h 1440441"/>
                <a:gd name="connsiteX7" fmla="*/ 1526109 w 2491221"/>
                <a:gd name="connsiteY7" fmla="*/ 44113 h 1440441"/>
                <a:gd name="connsiteX8" fmla="*/ 1442261 w 2491221"/>
                <a:gd name="connsiteY8" fmla="*/ 69032 h 1440441"/>
                <a:gd name="connsiteX9" fmla="*/ 1431149 w 2491221"/>
                <a:gd name="connsiteY9" fmla="*/ 72736 h 1440441"/>
                <a:gd name="connsiteX10" fmla="*/ 1421720 w 2491221"/>
                <a:gd name="connsiteY10" fmla="*/ 81491 h 1440441"/>
                <a:gd name="connsiteX11" fmla="*/ 1430475 w 2491221"/>
                <a:gd name="connsiteY11" fmla="*/ 90247 h 1440441"/>
                <a:gd name="connsiteX12" fmla="*/ 1443271 w 2491221"/>
                <a:gd name="connsiteY12" fmla="*/ 94287 h 1440441"/>
                <a:gd name="connsiteX13" fmla="*/ 1504895 w 2491221"/>
                <a:gd name="connsiteY13" fmla="*/ 111124 h 1440441"/>
                <a:gd name="connsiteX14" fmla="*/ 1509946 w 2491221"/>
                <a:gd name="connsiteY14" fmla="*/ 127625 h 1440441"/>
                <a:gd name="connsiteX15" fmla="*/ 1457414 w 2491221"/>
                <a:gd name="connsiteY15" fmla="*/ 188912 h 1440441"/>
                <a:gd name="connsiteX16" fmla="*/ 1154348 w 2491221"/>
                <a:gd name="connsiteY16" fmla="*/ 540469 h 1440441"/>
                <a:gd name="connsiteX17" fmla="*/ 1121347 w 2491221"/>
                <a:gd name="connsiteY17" fmla="*/ 541142 h 1440441"/>
                <a:gd name="connsiteX18" fmla="*/ 732411 w 2491221"/>
                <a:gd name="connsiteY18" fmla="*/ 127625 h 1440441"/>
                <a:gd name="connsiteX19" fmla="*/ 737462 w 2491221"/>
                <a:gd name="connsiteY19" fmla="*/ 109441 h 1440441"/>
                <a:gd name="connsiteX20" fmla="*/ 778208 w 2491221"/>
                <a:gd name="connsiteY20" fmla="*/ 94287 h 1440441"/>
                <a:gd name="connsiteX21" fmla="*/ 815923 w 2491221"/>
                <a:gd name="connsiteY21" fmla="*/ 78797 h 1440441"/>
                <a:gd name="connsiteX22" fmla="*/ 795382 w 2491221"/>
                <a:gd name="connsiteY22" fmla="*/ 69032 h 1440441"/>
                <a:gd name="connsiteX23" fmla="*/ 726687 w 2491221"/>
                <a:gd name="connsiteY23" fmla="*/ 46470 h 1440441"/>
                <a:gd name="connsiteX24" fmla="*/ 714901 w 2491221"/>
                <a:gd name="connsiteY24" fmla="*/ 18521 h 1440441"/>
                <a:gd name="connsiteX25" fmla="*/ 714564 w 2491221"/>
                <a:gd name="connsiteY25" fmla="*/ 7408 h 1440441"/>
                <a:gd name="connsiteX26" fmla="*/ 324618 w 2491221"/>
                <a:gd name="connsiteY26" fmla="*/ 119880 h 1440441"/>
                <a:gd name="connsiteX27" fmla="*/ 311148 w 2491221"/>
                <a:gd name="connsiteY27" fmla="*/ 131329 h 1440441"/>
                <a:gd name="connsiteX28" fmla="*/ 232688 w 2491221"/>
                <a:gd name="connsiteY28" fmla="*/ 320241 h 1440441"/>
                <a:gd name="connsiteX29" fmla="*/ 0 w 2491221"/>
                <a:gd name="connsiteY29" fmla="*/ 956344 h 1440441"/>
                <a:gd name="connsiteX30" fmla="*/ 1636897 w 2491221"/>
                <a:gd name="connsiteY30" fmla="*/ 966783 h 1440441"/>
                <a:gd name="connsiteX31" fmla="*/ 1636897 w 2491221"/>
                <a:gd name="connsiteY31" fmla="*/ 968467 h 1440441"/>
                <a:gd name="connsiteX32" fmla="*/ 1643295 w 2491221"/>
                <a:gd name="connsiteY32" fmla="*/ 1258064 h 1440441"/>
                <a:gd name="connsiteX33" fmla="*/ 1674275 w 2491221"/>
                <a:gd name="connsiteY33" fmla="*/ 1256717 h 1440441"/>
                <a:gd name="connsiteX34" fmla="*/ 1687072 w 2491221"/>
                <a:gd name="connsiteY34" fmla="*/ 1268503 h 1440441"/>
                <a:gd name="connsiteX35" fmla="*/ 1702898 w 2491221"/>
                <a:gd name="connsiteY35" fmla="*/ 1294769 h 1440441"/>
                <a:gd name="connsiteX36" fmla="*/ 1954781 w 2491221"/>
                <a:gd name="connsiteY36" fmla="*/ 1376597 h 1440441"/>
                <a:gd name="connsiteX37" fmla="*/ 2491209 w 2491221"/>
                <a:gd name="connsiteY37" fmla="*/ 1437884 h 1440441"/>
                <a:gd name="connsiteX38" fmla="*/ 2431942 w 2491221"/>
                <a:gd name="connsiteY38" fmla="*/ 1045244 h 14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91221" h="1440441">
                  <a:moveTo>
                    <a:pt x="2431942" y="1045244"/>
                  </a:moveTo>
                  <a:cubicBezTo>
                    <a:pt x="2387156" y="916272"/>
                    <a:pt x="2325869" y="794709"/>
                    <a:pt x="2260541" y="674829"/>
                  </a:cubicBezTo>
                  <a:cubicBezTo>
                    <a:pt x="2158845" y="487937"/>
                    <a:pt x="2046711" y="307781"/>
                    <a:pt x="1929188" y="130656"/>
                  </a:cubicBezTo>
                  <a:cubicBezTo>
                    <a:pt x="1922453" y="120553"/>
                    <a:pt x="1914708" y="114829"/>
                    <a:pt x="1903596" y="110788"/>
                  </a:cubicBezTo>
                  <a:cubicBezTo>
                    <a:pt x="1819747" y="82165"/>
                    <a:pt x="1735562" y="54889"/>
                    <a:pt x="1650030" y="31317"/>
                  </a:cubicBezTo>
                  <a:cubicBezTo>
                    <a:pt x="1608948" y="19868"/>
                    <a:pt x="1568539" y="7072"/>
                    <a:pt x="1526446" y="0"/>
                  </a:cubicBezTo>
                  <a:cubicBezTo>
                    <a:pt x="1523415" y="10439"/>
                    <a:pt x="1530487" y="18184"/>
                    <a:pt x="1534528" y="26603"/>
                  </a:cubicBezTo>
                  <a:cubicBezTo>
                    <a:pt x="1539579" y="37041"/>
                    <a:pt x="1537559" y="41756"/>
                    <a:pt x="1526109" y="44113"/>
                  </a:cubicBezTo>
                  <a:cubicBezTo>
                    <a:pt x="1497486" y="50174"/>
                    <a:pt x="1470547" y="61624"/>
                    <a:pt x="1442261" y="69032"/>
                  </a:cubicBezTo>
                  <a:cubicBezTo>
                    <a:pt x="1438557" y="70042"/>
                    <a:pt x="1434516" y="71052"/>
                    <a:pt x="1431149" y="72736"/>
                  </a:cubicBezTo>
                  <a:cubicBezTo>
                    <a:pt x="1427108" y="74420"/>
                    <a:pt x="1422057" y="76777"/>
                    <a:pt x="1421720" y="81491"/>
                  </a:cubicBezTo>
                  <a:cubicBezTo>
                    <a:pt x="1421383" y="86879"/>
                    <a:pt x="1426434" y="88563"/>
                    <a:pt x="1430475" y="90247"/>
                  </a:cubicBezTo>
                  <a:cubicBezTo>
                    <a:pt x="1434516" y="91930"/>
                    <a:pt x="1438894" y="92940"/>
                    <a:pt x="1443271" y="94287"/>
                  </a:cubicBezTo>
                  <a:cubicBezTo>
                    <a:pt x="1463812" y="99339"/>
                    <a:pt x="1484017" y="107084"/>
                    <a:pt x="1504895" y="111124"/>
                  </a:cubicBezTo>
                  <a:cubicBezTo>
                    <a:pt x="1517691" y="113482"/>
                    <a:pt x="1517691" y="118533"/>
                    <a:pt x="1509946" y="127625"/>
                  </a:cubicBezTo>
                  <a:cubicBezTo>
                    <a:pt x="1492435" y="148166"/>
                    <a:pt x="1474925" y="168707"/>
                    <a:pt x="1457414" y="188912"/>
                  </a:cubicBezTo>
                  <a:cubicBezTo>
                    <a:pt x="1356729" y="306434"/>
                    <a:pt x="1254360" y="422610"/>
                    <a:pt x="1154348" y="540469"/>
                  </a:cubicBezTo>
                  <a:cubicBezTo>
                    <a:pt x="1138857" y="558653"/>
                    <a:pt x="1137847" y="558990"/>
                    <a:pt x="1121347" y="541142"/>
                  </a:cubicBezTo>
                  <a:cubicBezTo>
                    <a:pt x="1091040" y="507805"/>
                    <a:pt x="782922" y="181167"/>
                    <a:pt x="732411" y="127625"/>
                  </a:cubicBezTo>
                  <a:cubicBezTo>
                    <a:pt x="721972" y="116512"/>
                    <a:pt x="727023" y="113145"/>
                    <a:pt x="737462" y="109441"/>
                  </a:cubicBezTo>
                  <a:cubicBezTo>
                    <a:pt x="750932" y="104390"/>
                    <a:pt x="765075" y="100012"/>
                    <a:pt x="778208" y="94287"/>
                  </a:cubicBezTo>
                  <a:cubicBezTo>
                    <a:pt x="790331" y="88900"/>
                    <a:pt x="804811" y="88226"/>
                    <a:pt x="815923" y="78797"/>
                  </a:cubicBezTo>
                  <a:cubicBezTo>
                    <a:pt x="809188" y="73073"/>
                    <a:pt x="802117" y="71389"/>
                    <a:pt x="795382" y="69032"/>
                  </a:cubicBezTo>
                  <a:cubicBezTo>
                    <a:pt x="772483" y="61624"/>
                    <a:pt x="749585" y="54215"/>
                    <a:pt x="726687" y="46470"/>
                  </a:cubicBezTo>
                  <a:cubicBezTo>
                    <a:pt x="712207" y="41756"/>
                    <a:pt x="702105" y="35021"/>
                    <a:pt x="714901" y="18521"/>
                  </a:cubicBezTo>
                  <a:cubicBezTo>
                    <a:pt x="717595" y="15153"/>
                    <a:pt x="716921" y="11113"/>
                    <a:pt x="714564" y="7408"/>
                  </a:cubicBezTo>
                  <a:cubicBezTo>
                    <a:pt x="582898" y="39399"/>
                    <a:pt x="453253" y="78461"/>
                    <a:pt x="324618" y="119880"/>
                  </a:cubicBezTo>
                  <a:cubicBezTo>
                    <a:pt x="318557" y="121900"/>
                    <a:pt x="313842" y="124594"/>
                    <a:pt x="311148" y="131329"/>
                  </a:cubicBezTo>
                  <a:cubicBezTo>
                    <a:pt x="285220" y="194299"/>
                    <a:pt x="258954" y="257270"/>
                    <a:pt x="232688" y="320241"/>
                  </a:cubicBezTo>
                  <a:cubicBezTo>
                    <a:pt x="238413" y="325628"/>
                    <a:pt x="0" y="956344"/>
                    <a:pt x="0" y="956344"/>
                  </a:cubicBezTo>
                  <a:cubicBezTo>
                    <a:pt x="0" y="956344"/>
                    <a:pt x="1640938" y="943211"/>
                    <a:pt x="1636897" y="966783"/>
                  </a:cubicBezTo>
                  <a:cubicBezTo>
                    <a:pt x="1636897" y="967457"/>
                    <a:pt x="1636897" y="967793"/>
                    <a:pt x="1636897" y="968467"/>
                  </a:cubicBezTo>
                  <a:cubicBezTo>
                    <a:pt x="1636560" y="1046254"/>
                    <a:pt x="1634540" y="1252003"/>
                    <a:pt x="1643295" y="1258064"/>
                  </a:cubicBezTo>
                  <a:cubicBezTo>
                    <a:pt x="1651377" y="1263788"/>
                    <a:pt x="1663836" y="1258401"/>
                    <a:pt x="1674275" y="1256717"/>
                  </a:cubicBezTo>
                  <a:cubicBezTo>
                    <a:pt x="1684041" y="1255370"/>
                    <a:pt x="1688418" y="1259074"/>
                    <a:pt x="1687072" y="1268503"/>
                  </a:cubicBezTo>
                  <a:cubicBezTo>
                    <a:pt x="1685051" y="1281972"/>
                    <a:pt x="1692459" y="1289381"/>
                    <a:pt x="1702898" y="1294769"/>
                  </a:cubicBezTo>
                  <a:cubicBezTo>
                    <a:pt x="1713000" y="1299820"/>
                    <a:pt x="1879014" y="1359760"/>
                    <a:pt x="1954781" y="1376597"/>
                  </a:cubicBezTo>
                  <a:cubicBezTo>
                    <a:pt x="1997210" y="1386025"/>
                    <a:pt x="2489862" y="1454384"/>
                    <a:pt x="2491209" y="1437884"/>
                  </a:cubicBezTo>
                  <a:cubicBezTo>
                    <a:pt x="2492219" y="1430812"/>
                    <a:pt x="2433963" y="1050968"/>
                    <a:pt x="2431942" y="1045244"/>
                  </a:cubicBez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05">
              <a:extLst>
                <a:ext uri="{FF2B5EF4-FFF2-40B4-BE49-F238E27FC236}">
                  <a16:creationId xmlns:a16="http://schemas.microsoft.com/office/drawing/2014/main" id="{E1035B07-52F6-88EF-A5C4-7C653F0C631C}"/>
                </a:ext>
              </a:extLst>
            </p:cNvPr>
            <p:cNvSpPr/>
            <p:nvPr/>
          </p:nvSpPr>
          <p:spPr>
            <a:xfrm>
              <a:off x="7069518" y="4128591"/>
              <a:ext cx="842152" cy="613967"/>
            </a:xfrm>
            <a:custGeom>
              <a:avLst/>
              <a:gdLst>
                <a:gd name="connsiteX0" fmla="*/ 839705 w 842152"/>
                <a:gd name="connsiteY0" fmla="*/ 84823 h 613967"/>
                <a:gd name="connsiteX1" fmla="*/ 795592 w 842152"/>
                <a:gd name="connsiteY1" fmla="*/ 23537 h 613967"/>
                <a:gd name="connsiteX2" fmla="*/ 687162 w 842152"/>
                <a:gd name="connsiteY2" fmla="*/ 5353 h 613967"/>
                <a:gd name="connsiteX3" fmla="*/ 668641 w 842152"/>
                <a:gd name="connsiteY3" fmla="*/ 5016 h 613967"/>
                <a:gd name="connsiteX4" fmla="*/ 658875 w 842152"/>
                <a:gd name="connsiteY4" fmla="*/ 20506 h 613967"/>
                <a:gd name="connsiteX5" fmla="*/ 540006 w 842152"/>
                <a:gd name="connsiteY5" fmla="*/ 257908 h 613967"/>
                <a:gd name="connsiteX6" fmla="*/ 488148 w 842152"/>
                <a:gd name="connsiteY6" fmla="*/ 187866 h 613967"/>
                <a:gd name="connsiteX7" fmla="*/ 427198 w 842152"/>
                <a:gd name="connsiteY7" fmla="*/ 101997 h 613967"/>
                <a:gd name="connsiteX8" fmla="*/ 415075 w 842152"/>
                <a:gd name="connsiteY8" fmla="*/ 101997 h 613967"/>
                <a:gd name="connsiteX9" fmla="*/ 355135 w 842152"/>
                <a:gd name="connsiteY9" fmla="*/ 187530 h 613967"/>
                <a:gd name="connsiteX10" fmla="*/ 353788 w 842152"/>
                <a:gd name="connsiteY10" fmla="*/ 186519 h 613967"/>
                <a:gd name="connsiteX11" fmla="*/ 332910 w 842152"/>
                <a:gd name="connsiteY11" fmla="*/ 207397 h 613967"/>
                <a:gd name="connsiteX12" fmla="*/ 304287 w 842152"/>
                <a:gd name="connsiteY12" fmla="*/ 245449 h 613967"/>
                <a:gd name="connsiteX13" fmla="*/ 297889 w 842152"/>
                <a:gd name="connsiteY13" fmla="*/ 239051 h 613967"/>
                <a:gd name="connsiteX14" fmla="*/ 201918 w 842152"/>
                <a:gd name="connsiteY14" fmla="*/ 64282 h 613967"/>
                <a:gd name="connsiteX15" fmla="*/ 173969 w 842152"/>
                <a:gd name="connsiteY15" fmla="*/ 12761 h 613967"/>
                <a:gd name="connsiteX16" fmla="*/ 148040 w 842152"/>
                <a:gd name="connsiteY16" fmla="*/ 4006 h 613967"/>
                <a:gd name="connsiteX17" fmla="*/ 49374 w 842152"/>
                <a:gd name="connsiteY17" fmla="*/ 23200 h 613967"/>
                <a:gd name="connsiteX18" fmla="*/ 10313 w 842152"/>
                <a:gd name="connsiteY18" fmla="*/ 57884 h 613967"/>
                <a:gd name="connsiteX19" fmla="*/ 26476 w 842152"/>
                <a:gd name="connsiteY19" fmla="*/ 104355 h 613967"/>
                <a:gd name="connsiteX20" fmla="*/ 101906 w 842152"/>
                <a:gd name="connsiteY20" fmla="*/ 129273 h 613967"/>
                <a:gd name="connsiteX21" fmla="*/ 35905 w 842152"/>
                <a:gd name="connsiteY21" fmla="*/ 153182 h 613967"/>
                <a:gd name="connsiteX22" fmla="*/ 27823 w 842152"/>
                <a:gd name="connsiteY22" fmla="*/ 185846 h 613967"/>
                <a:gd name="connsiteX23" fmla="*/ 424504 w 842152"/>
                <a:gd name="connsiteY23" fmla="*/ 608119 h 613967"/>
                <a:gd name="connsiteX24" fmla="*/ 444708 w 842152"/>
                <a:gd name="connsiteY24" fmla="*/ 607109 h 613967"/>
                <a:gd name="connsiteX25" fmla="*/ 812766 w 842152"/>
                <a:gd name="connsiteY25" fmla="*/ 178438 h 613967"/>
                <a:gd name="connsiteX26" fmla="*/ 806705 w 842152"/>
                <a:gd name="connsiteY26" fmla="*/ 157560 h 613967"/>
                <a:gd name="connsiteX27" fmla="*/ 717468 w 842152"/>
                <a:gd name="connsiteY27" fmla="*/ 132977 h 613967"/>
                <a:gd name="connsiteX28" fmla="*/ 832970 w 842152"/>
                <a:gd name="connsiteY28" fmla="*/ 97956 h 613967"/>
                <a:gd name="connsiteX29" fmla="*/ 839705 w 842152"/>
                <a:gd name="connsiteY29" fmla="*/ 84823 h 6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2152" h="613967">
                  <a:moveTo>
                    <a:pt x="839705" y="84823"/>
                  </a:moveTo>
                  <a:cubicBezTo>
                    <a:pt x="833307" y="73711"/>
                    <a:pt x="811082" y="26231"/>
                    <a:pt x="795592" y="23537"/>
                  </a:cubicBezTo>
                  <a:cubicBezTo>
                    <a:pt x="759561" y="17475"/>
                    <a:pt x="723193" y="11414"/>
                    <a:pt x="687162" y="5353"/>
                  </a:cubicBezTo>
                  <a:cubicBezTo>
                    <a:pt x="681100" y="-2392"/>
                    <a:pt x="675039" y="-1045"/>
                    <a:pt x="668641" y="5016"/>
                  </a:cubicBezTo>
                  <a:cubicBezTo>
                    <a:pt x="664263" y="9394"/>
                    <a:pt x="661569" y="15118"/>
                    <a:pt x="658875" y="20506"/>
                  </a:cubicBezTo>
                  <a:cubicBezTo>
                    <a:pt x="618466" y="99303"/>
                    <a:pt x="578731" y="178438"/>
                    <a:pt x="540006" y="257908"/>
                  </a:cubicBezTo>
                  <a:cubicBezTo>
                    <a:pt x="522832" y="234673"/>
                    <a:pt x="505658" y="211438"/>
                    <a:pt x="488148" y="187866"/>
                  </a:cubicBezTo>
                  <a:cubicBezTo>
                    <a:pt x="467943" y="159243"/>
                    <a:pt x="447402" y="130620"/>
                    <a:pt x="427198" y="101997"/>
                  </a:cubicBezTo>
                  <a:cubicBezTo>
                    <a:pt x="422820" y="95599"/>
                    <a:pt x="419789" y="95262"/>
                    <a:pt x="415075" y="101997"/>
                  </a:cubicBezTo>
                  <a:cubicBezTo>
                    <a:pt x="395207" y="130620"/>
                    <a:pt x="375003" y="158906"/>
                    <a:pt x="355135" y="187530"/>
                  </a:cubicBezTo>
                  <a:cubicBezTo>
                    <a:pt x="354798" y="187193"/>
                    <a:pt x="354125" y="186856"/>
                    <a:pt x="353788" y="186519"/>
                  </a:cubicBezTo>
                  <a:cubicBezTo>
                    <a:pt x="343012" y="189550"/>
                    <a:pt x="338972" y="199652"/>
                    <a:pt x="332910" y="207397"/>
                  </a:cubicBezTo>
                  <a:cubicBezTo>
                    <a:pt x="323145" y="219857"/>
                    <a:pt x="315063" y="234000"/>
                    <a:pt x="304287" y="245449"/>
                  </a:cubicBezTo>
                  <a:cubicBezTo>
                    <a:pt x="300246" y="244102"/>
                    <a:pt x="299236" y="241408"/>
                    <a:pt x="297889" y="239051"/>
                  </a:cubicBezTo>
                  <a:cubicBezTo>
                    <a:pt x="265562" y="181131"/>
                    <a:pt x="234582" y="122202"/>
                    <a:pt x="201918" y="64282"/>
                  </a:cubicBezTo>
                  <a:cubicBezTo>
                    <a:pt x="192489" y="47109"/>
                    <a:pt x="183734" y="29598"/>
                    <a:pt x="173969" y="12761"/>
                  </a:cubicBezTo>
                  <a:cubicBezTo>
                    <a:pt x="166224" y="-1045"/>
                    <a:pt x="159825" y="-2729"/>
                    <a:pt x="148040" y="4006"/>
                  </a:cubicBezTo>
                  <a:cubicBezTo>
                    <a:pt x="115039" y="10404"/>
                    <a:pt x="82375" y="17475"/>
                    <a:pt x="49374" y="23200"/>
                  </a:cubicBezTo>
                  <a:cubicBezTo>
                    <a:pt x="39609" y="24884"/>
                    <a:pt x="17384" y="45762"/>
                    <a:pt x="10313" y="57884"/>
                  </a:cubicBezTo>
                  <a:cubicBezTo>
                    <a:pt x="-6524" y="86170"/>
                    <a:pt x="-3831" y="93579"/>
                    <a:pt x="26476" y="104355"/>
                  </a:cubicBezTo>
                  <a:cubicBezTo>
                    <a:pt x="30180" y="105701"/>
                    <a:pt x="78671" y="121192"/>
                    <a:pt x="101906" y="129273"/>
                  </a:cubicBezTo>
                  <a:cubicBezTo>
                    <a:pt x="77324" y="136345"/>
                    <a:pt x="56783" y="145437"/>
                    <a:pt x="35905" y="153182"/>
                  </a:cubicBezTo>
                  <a:cubicBezTo>
                    <a:pt x="14690" y="160927"/>
                    <a:pt x="13006" y="169009"/>
                    <a:pt x="27823" y="185846"/>
                  </a:cubicBezTo>
                  <a:cubicBezTo>
                    <a:pt x="72610" y="236357"/>
                    <a:pt x="387799" y="567373"/>
                    <a:pt x="424504" y="608119"/>
                  </a:cubicBezTo>
                  <a:cubicBezTo>
                    <a:pt x="432585" y="616874"/>
                    <a:pt x="438310" y="615190"/>
                    <a:pt x="444708" y="607109"/>
                  </a:cubicBezTo>
                  <a:cubicBezTo>
                    <a:pt x="454137" y="595323"/>
                    <a:pt x="747101" y="255214"/>
                    <a:pt x="812766" y="178438"/>
                  </a:cubicBezTo>
                  <a:cubicBezTo>
                    <a:pt x="826236" y="162611"/>
                    <a:pt x="826572" y="162947"/>
                    <a:pt x="806705" y="157560"/>
                  </a:cubicBezTo>
                  <a:cubicBezTo>
                    <a:pt x="777745" y="149815"/>
                    <a:pt x="749122" y="141733"/>
                    <a:pt x="717468" y="132977"/>
                  </a:cubicBezTo>
                  <a:cubicBezTo>
                    <a:pt x="722519" y="130284"/>
                    <a:pt x="797276" y="107385"/>
                    <a:pt x="832970" y="97956"/>
                  </a:cubicBezTo>
                  <a:cubicBezTo>
                    <a:pt x="842399" y="95599"/>
                    <a:pt x="844420" y="93242"/>
                    <a:pt x="839705" y="84823"/>
                  </a:cubicBezTo>
                  <a:close/>
                </a:path>
              </a:pathLst>
            </a:custGeom>
            <a:solidFill>
              <a:srgbClr val="00000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06">
              <a:extLst>
                <a:ext uri="{FF2B5EF4-FFF2-40B4-BE49-F238E27FC236}">
                  <a16:creationId xmlns:a16="http://schemas.microsoft.com/office/drawing/2014/main" id="{944D7DC4-2739-B761-605C-99DAF4339BA9}"/>
                </a:ext>
              </a:extLst>
            </p:cNvPr>
            <p:cNvSpPr/>
            <p:nvPr/>
          </p:nvSpPr>
          <p:spPr>
            <a:xfrm>
              <a:off x="5671917" y="4495014"/>
              <a:ext cx="1754756" cy="1067384"/>
            </a:xfrm>
            <a:custGeom>
              <a:avLst/>
              <a:gdLst>
                <a:gd name="connsiteX0" fmla="*/ 1677643 w 1754756"/>
                <a:gd name="connsiteY0" fmla="*/ 88142 h 1067384"/>
                <a:gd name="connsiteX1" fmla="*/ 1677306 w 1754756"/>
                <a:gd name="connsiteY1" fmla="*/ 496609 h 1067384"/>
                <a:gd name="connsiteX2" fmla="*/ 1676969 w 1754756"/>
                <a:gd name="connsiteY2" fmla="*/ 567324 h 1067384"/>
                <a:gd name="connsiteX3" fmla="*/ 1692796 w 1754756"/>
                <a:gd name="connsiteY3" fmla="*/ 583825 h 1067384"/>
                <a:gd name="connsiteX4" fmla="*/ 1754756 w 1754756"/>
                <a:gd name="connsiteY4" fmla="*/ 585845 h 1067384"/>
                <a:gd name="connsiteX5" fmla="*/ 1735562 w 1754756"/>
                <a:gd name="connsiteY5" fmla="*/ 593253 h 1067384"/>
                <a:gd name="connsiteX6" fmla="*/ 1698521 w 1754756"/>
                <a:gd name="connsiteY6" fmla="*/ 593590 h 1067384"/>
                <a:gd name="connsiteX7" fmla="*/ 1684378 w 1754756"/>
                <a:gd name="connsiteY7" fmla="*/ 608070 h 1067384"/>
                <a:gd name="connsiteX8" fmla="*/ 1684378 w 1754756"/>
                <a:gd name="connsiteY8" fmla="*/ 650162 h 1067384"/>
                <a:gd name="connsiteX9" fmla="*/ 1678316 w 1754756"/>
                <a:gd name="connsiteY9" fmla="*/ 670367 h 1067384"/>
                <a:gd name="connsiteX10" fmla="*/ 1677643 w 1754756"/>
                <a:gd name="connsiteY10" fmla="*/ 863993 h 1067384"/>
                <a:gd name="connsiteX11" fmla="*/ 1677643 w 1754756"/>
                <a:gd name="connsiteY11" fmla="*/ 1042465 h 1067384"/>
                <a:gd name="connsiteX12" fmla="*/ 1652387 w 1754756"/>
                <a:gd name="connsiteY12" fmla="*/ 1067384 h 1067384"/>
                <a:gd name="connsiteX13" fmla="*/ 1559783 w 1754756"/>
                <a:gd name="connsiteY13" fmla="*/ 1067384 h 1067384"/>
                <a:gd name="connsiteX14" fmla="*/ 460325 w 1754756"/>
                <a:gd name="connsiteY14" fmla="*/ 1067384 h 1067384"/>
                <a:gd name="connsiteX15" fmla="*/ 16164 w 1754756"/>
                <a:gd name="connsiteY15" fmla="*/ 1067384 h 1067384"/>
                <a:gd name="connsiteX16" fmla="*/ 0 w 1754756"/>
                <a:gd name="connsiteY16" fmla="*/ 1050211 h 1067384"/>
                <a:gd name="connsiteX17" fmla="*/ 0 w 1754756"/>
                <a:gd name="connsiteY17" fmla="*/ 960974 h 1067384"/>
                <a:gd name="connsiteX18" fmla="*/ 0 w 1754756"/>
                <a:gd name="connsiteY18" fmla="*/ 46723 h 1067384"/>
                <a:gd name="connsiteX19" fmla="*/ 39399 w 1754756"/>
                <a:gd name="connsiteY19" fmla="*/ 7324 h 1067384"/>
                <a:gd name="connsiteX20" fmla="*/ 901455 w 1754756"/>
                <a:gd name="connsiteY20" fmla="*/ 7324 h 1067384"/>
                <a:gd name="connsiteX21" fmla="*/ 926374 w 1754756"/>
                <a:gd name="connsiteY21" fmla="*/ 4293 h 1067384"/>
                <a:gd name="connsiteX22" fmla="*/ 949272 w 1754756"/>
                <a:gd name="connsiteY22" fmla="*/ 252 h 1067384"/>
                <a:gd name="connsiteX23" fmla="*/ 1579988 w 1754756"/>
                <a:gd name="connsiteY23" fmla="*/ 252 h 1067384"/>
                <a:gd name="connsiteX24" fmla="*/ 1603560 w 1754756"/>
                <a:gd name="connsiteY24" fmla="*/ 926 h 1067384"/>
                <a:gd name="connsiteX25" fmla="*/ 1660806 w 1754756"/>
                <a:gd name="connsiteY25" fmla="*/ 589 h 1067384"/>
                <a:gd name="connsiteX26" fmla="*/ 1684714 w 1754756"/>
                <a:gd name="connsiteY26" fmla="*/ 24161 h 1067384"/>
                <a:gd name="connsiteX27" fmla="*/ 1684714 w 1754756"/>
                <a:gd name="connsiteY27" fmla="*/ 71305 h 1067384"/>
                <a:gd name="connsiteX28" fmla="*/ 1677643 w 1754756"/>
                <a:gd name="connsiteY28" fmla="*/ 88142 h 10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4756" h="1067384">
                  <a:moveTo>
                    <a:pt x="1677643" y="88142"/>
                  </a:moveTo>
                  <a:cubicBezTo>
                    <a:pt x="1677643" y="224185"/>
                    <a:pt x="1677306" y="360565"/>
                    <a:pt x="1677306" y="496609"/>
                  </a:cubicBezTo>
                  <a:cubicBezTo>
                    <a:pt x="1677306" y="520180"/>
                    <a:pt x="1677979" y="543752"/>
                    <a:pt x="1676969" y="567324"/>
                  </a:cubicBezTo>
                  <a:cubicBezTo>
                    <a:pt x="1676633" y="579447"/>
                    <a:pt x="1680000" y="583825"/>
                    <a:pt x="1692796" y="583825"/>
                  </a:cubicBezTo>
                  <a:cubicBezTo>
                    <a:pt x="1713337" y="583825"/>
                    <a:pt x="1734215" y="581467"/>
                    <a:pt x="1754756" y="585845"/>
                  </a:cubicBezTo>
                  <a:cubicBezTo>
                    <a:pt x="1750042" y="593253"/>
                    <a:pt x="1742634" y="593253"/>
                    <a:pt x="1735562" y="593253"/>
                  </a:cubicBezTo>
                  <a:cubicBezTo>
                    <a:pt x="1723103" y="593590"/>
                    <a:pt x="1710980" y="593253"/>
                    <a:pt x="1698521" y="593590"/>
                  </a:cubicBezTo>
                  <a:cubicBezTo>
                    <a:pt x="1688755" y="593590"/>
                    <a:pt x="1684378" y="598304"/>
                    <a:pt x="1684378" y="608070"/>
                  </a:cubicBezTo>
                  <a:cubicBezTo>
                    <a:pt x="1684378" y="622213"/>
                    <a:pt x="1684378" y="636019"/>
                    <a:pt x="1684378" y="650162"/>
                  </a:cubicBezTo>
                  <a:cubicBezTo>
                    <a:pt x="1684378" y="657571"/>
                    <a:pt x="1684041" y="664642"/>
                    <a:pt x="1678316" y="670367"/>
                  </a:cubicBezTo>
                  <a:cubicBezTo>
                    <a:pt x="1677979" y="735021"/>
                    <a:pt x="1677643" y="799339"/>
                    <a:pt x="1677643" y="863993"/>
                  </a:cubicBezTo>
                  <a:cubicBezTo>
                    <a:pt x="1677643" y="923596"/>
                    <a:pt x="1677643" y="982862"/>
                    <a:pt x="1677643" y="1042465"/>
                  </a:cubicBezTo>
                  <a:cubicBezTo>
                    <a:pt x="1677643" y="1064690"/>
                    <a:pt x="1675286" y="1067384"/>
                    <a:pt x="1652387" y="1067384"/>
                  </a:cubicBezTo>
                  <a:cubicBezTo>
                    <a:pt x="1621407" y="1067384"/>
                    <a:pt x="1590764" y="1067384"/>
                    <a:pt x="1559783" y="1067384"/>
                  </a:cubicBezTo>
                  <a:cubicBezTo>
                    <a:pt x="1193409" y="1067384"/>
                    <a:pt x="826699" y="1067384"/>
                    <a:pt x="460325" y="1067384"/>
                  </a:cubicBezTo>
                  <a:cubicBezTo>
                    <a:pt x="312159" y="1067384"/>
                    <a:pt x="164330" y="1067048"/>
                    <a:pt x="16164" y="1067384"/>
                  </a:cubicBezTo>
                  <a:cubicBezTo>
                    <a:pt x="3031" y="1067384"/>
                    <a:pt x="0" y="1061997"/>
                    <a:pt x="0" y="1050211"/>
                  </a:cubicBezTo>
                  <a:cubicBezTo>
                    <a:pt x="337" y="1020577"/>
                    <a:pt x="0" y="990607"/>
                    <a:pt x="0" y="960974"/>
                  </a:cubicBezTo>
                  <a:cubicBezTo>
                    <a:pt x="0" y="656224"/>
                    <a:pt x="0" y="351473"/>
                    <a:pt x="0" y="46723"/>
                  </a:cubicBezTo>
                  <a:cubicBezTo>
                    <a:pt x="0" y="7324"/>
                    <a:pt x="0" y="7324"/>
                    <a:pt x="39399" y="7324"/>
                  </a:cubicBezTo>
                  <a:cubicBezTo>
                    <a:pt x="326639" y="7324"/>
                    <a:pt x="614215" y="7324"/>
                    <a:pt x="901455" y="7324"/>
                  </a:cubicBezTo>
                  <a:cubicBezTo>
                    <a:pt x="909874" y="7324"/>
                    <a:pt x="918292" y="8334"/>
                    <a:pt x="926374" y="4293"/>
                  </a:cubicBezTo>
                  <a:cubicBezTo>
                    <a:pt x="933445" y="252"/>
                    <a:pt x="941527" y="252"/>
                    <a:pt x="949272" y="252"/>
                  </a:cubicBezTo>
                  <a:cubicBezTo>
                    <a:pt x="1159399" y="252"/>
                    <a:pt x="1369525" y="252"/>
                    <a:pt x="1579988" y="252"/>
                  </a:cubicBezTo>
                  <a:cubicBezTo>
                    <a:pt x="1587733" y="252"/>
                    <a:pt x="1595478" y="1936"/>
                    <a:pt x="1603560" y="926"/>
                  </a:cubicBezTo>
                  <a:cubicBezTo>
                    <a:pt x="1622754" y="-421"/>
                    <a:pt x="1641611" y="-84"/>
                    <a:pt x="1660806" y="589"/>
                  </a:cubicBezTo>
                  <a:cubicBezTo>
                    <a:pt x="1677979" y="1263"/>
                    <a:pt x="1683704" y="7324"/>
                    <a:pt x="1684714" y="24161"/>
                  </a:cubicBezTo>
                  <a:cubicBezTo>
                    <a:pt x="1685388" y="39988"/>
                    <a:pt x="1685051" y="55478"/>
                    <a:pt x="1684714" y="71305"/>
                  </a:cubicBezTo>
                  <a:cubicBezTo>
                    <a:pt x="1683704" y="77703"/>
                    <a:pt x="1683031" y="83764"/>
                    <a:pt x="1677643" y="88142"/>
                  </a:cubicBezTo>
                  <a:close/>
                </a:path>
              </a:pathLst>
            </a:custGeom>
            <a:solidFill>
              <a:srgbClr val="6F717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07">
              <a:extLst>
                <a:ext uri="{FF2B5EF4-FFF2-40B4-BE49-F238E27FC236}">
                  <a16:creationId xmlns:a16="http://schemas.microsoft.com/office/drawing/2014/main" id="{3A914A0F-AA14-5528-4D97-7E0655DAD55A}"/>
                </a:ext>
              </a:extLst>
            </p:cNvPr>
            <p:cNvSpPr/>
            <p:nvPr/>
          </p:nvSpPr>
          <p:spPr>
            <a:xfrm>
              <a:off x="7095530" y="3239693"/>
              <a:ext cx="414221" cy="800660"/>
            </a:xfrm>
            <a:custGeom>
              <a:avLst/>
              <a:gdLst>
                <a:gd name="connsiteX0" fmla="*/ 162099 w 414221"/>
                <a:gd name="connsiteY0" fmla="*/ 654491 h 800660"/>
                <a:gd name="connsiteX1" fmla="*/ 102833 w 414221"/>
                <a:gd name="connsiteY1" fmla="*/ 528213 h 800660"/>
                <a:gd name="connsiteX2" fmla="*/ 59730 w 414221"/>
                <a:gd name="connsiteY2" fmla="*/ 455477 h 800660"/>
                <a:gd name="connsiteX3" fmla="*/ 36158 w 414221"/>
                <a:gd name="connsiteY3" fmla="*/ 425507 h 800660"/>
                <a:gd name="connsiteX4" fmla="*/ 1474 w 414221"/>
                <a:gd name="connsiteY4" fmla="*/ 240637 h 800660"/>
                <a:gd name="connsiteX5" fmla="*/ 31781 w 414221"/>
                <a:gd name="connsiteY5" fmla="*/ 222116 h 800660"/>
                <a:gd name="connsiteX6" fmla="*/ 43567 w 414221"/>
                <a:gd name="connsiteY6" fmla="*/ 236596 h 800660"/>
                <a:gd name="connsiteX7" fmla="*/ 53332 w 414221"/>
                <a:gd name="connsiteY7" fmla="*/ 263535 h 800660"/>
                <a:gd name="connsiteX8" fmla="*/ 66128 w 414221"/>
                <a:gd name="connsiteY8" fmla="*/ 271954 h 800660"/>
                <a:gd name="connsiteX9" fmla="*/ 74884 w 414221"/>
                <a:gd name="connsiteY9" fmla="*/ 259831 h 800660"/>
                <a:gd name="connsiteX10" fmla="*/ 74884 w 414221"/>
                <a:gd name="connsiteY10" fmla="*/ 242994 h 800660"/>
                <a:gd name="connsiteX11" fmla="*/ 70843 w 414221"/>
                <a:gd name="connsiteY11" fmla="*/ 130859 h 800660"/>
                <a:gd name="connsiteX12" fmla="*/ 77241 w 414221"/>
                <a:gd name="connsiteY12" fmla="*/ 56103 h 800660"/>
                <a:gd name="connsiteX13" fmla="*/ 91721 w 414221"/>
                <a:gd name="connsiteY13" fmla="*/ 6939 h 800660"/>
                <a:gd name="connsiteX14" fmla="*/ 131793 w 414221"/>
                <a:gd name="connsiteY14" fmla="*/ 1214 h 800660"/>
                <a:gd name="connsiteX15" fmla="*/ 178600 w 414221"/>
                <a:gd name="connsiteY15" fmla="*/ 3571 h 800660"/>
                <a:gd name="connsiteX16" fmla="*/ 410614 w 414221"/>
                <a:gd name="connsiteY16" fmla="*/ 6939 h 800660"/>
                <a:gd name="connsiteX17" fmla="*/ 403543 w 414221"/>
                <a:gd name="connsiteY17" fmla="*/ 800300 h 800660"/>
                <a:gd name="connsiteX18" fmla="*/ 279622 w 414221"/>
                <a:gd name="connsiteY18" fmla="*/ 765279 h 800660"/>
                <a:gd name="connsiteX19" fmla="*/ 162099 w 414221"/>
                <a:gd name="connsiteY19" fmla="*/ 654491 h 80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221" h="800660">
                  <a:moveTo>
                    <a:pt x="162099" y="654491"/>
                  </a:moveTo>
                  <a:cubicBezTo>
                    <a:pt x="122027" y="621827"/>
                    <a:pt x="105527" y="577714"/>
                    <a:pt x="102833" y="528213"/>
                  </a:cubicBezTo>
                  <a:cubicBezTo>
                    <a:pt x="100812" y="495550"/>
                    <a:pt x="87343" y="471641"/>
                    <a:pt x="59730" y="455477"/>
                  </a:cubicBezTo>
                  <a:cubicBezTo>
                    <a:pt x="47607" y="448406"/>
                    <a:pt x="42556" y="436283"/>
                    <a:pt x="36158" y="425507"/>
                  </a:cubicBezTo>
                  <a:cubicBezTo>
                    <a:pt x="3494" y="367925"/>
                    <a:pt x="-3577" y="305291"/>
                    <a:pt x="1474" y="240637"/>
                  </a:cubicBezTo>
                  <a:cubicBezTo>
                    <a:pt x="2821" y="223463"/>
                    <a:pt x="8882" y="220432"/>
                    <a:pt x="31781" y="222116"/>
                  </a:cubicBezTo>
                  <a:cubicBezTo>
                    <a:pt x="40536" y="222789"/>
                    <a:pt x="41209" y="230535"/>
                    <a:pt x="43567" y="236596"/>
                  </a:cubicBezTo>
                  <a:cubicBezTo>
                    <a:pt x="47271" y="245351"/>
                    <a:pt x="49291" y="254780"/>
                    <a:pt x="53332" y="263535"/>
                  </a:cubicBezTo>
                  <a:cubicBezTo>
                    <a:pt x="56026" y="269260"/>
                    <a:pt x="59730" y="272627"/>
                    <a:pt x="66128" y="271954"/>
                  </a:cubicBezTo>
                  <a:cubicBezTo>
                    <a:pt x="73537" y="271280"/>
                    <a:pt x="74547" y="265556"/>
                    <a:pt x="74884" y="259831"/>
                  </a:cubicBezTo>
                  <a:cubicBezTo>
                    <a:pt x="75220" y="254106"/>
                    <a:pt x="75557" y="248382"/>
                    <a:pt x="74884" y="242994"/>
                  </a:cubicBezTo>
                  <a:cubicBezTo>
                    <a:pt x="69159" y="205616"/>
                    <a:pt x="72190" y="168237"/>
                    <a:pt x="70843" y="130859"/>
                  </a:cubicBezTo>
                  <a:cubicBezTo>
                    <a:pt x="70169" y="105940"/>
                    <a:pt x="69159" y="80348"/>
                    <a:pt x="77241" y="56103"/>
                  </a:cubicBezTo>
                  <a:cubicBezTo>
                    <a:pt x="82965" y="38592"/>
                    <a:pt x="79261" y="20745"/>
                    <a:pt x="91721" y="6939"/>
                  </a:cubicBezTo>
                  <a:cubicBezTo>
                    <a:pt x="99802" y="-1143"/>
                    <a:pt x="121690" y="-806"/>
                    <a:pt x="131793" y="1214"/>
                  </a:cubicBezTo>
                  <a:cubicBezTo>
                    <a:pt x="147283" y="4245"/>
                    <a:pt x="163110" y="3571"/>
                    <a:pt x="178600" y="3571"/>
                  </a:cubicBezTo>
                  <a:cubicBezTo>
                    <a:pt x="304541" y="3571"/>
                    <a:pt x="416002" y="11316"/>
                    <a:pt x="410614" y="6939"/>
                  </a:cubicBezTo>
                  <a:cubicBezTo>
                    <a:pt x="419369" y="17378"/>
                    <a:pt x="410277" y="799290"/>
                    <a:pt x="403543" y="800300"/>
                  </a:cubicBezTo>
                  <a:cubicBezTo>
                    <a:pt x="346633" y="801984"/>
                    <a:pt x="312959" y="798953"/>
                    <a:pt x="279622" y="765279"/>
                  </a:cubicBezTo>
                  <a:cubicBezTo>
                    <a:pt x="256050" y="740023"/>
                    <a:pt x="168161" y="659542"/>
                    <a:pt x="162099" y="654491"/>
                  </a:cubicBezTo>
                  <a:close/>
                </a:path>
              </a:pathLst>
            </a:custGeom>
            <a:solidFill>
              <a:srgbClr val="EEC8A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08">
              <a:extLst>
                <a:ext uri="{FF2B5EF4-FFF2-40B4-BE49-F238E27FC236}">
                  <a16:creationId xmlns:a16="http://schemas.microsoft.com/office/drawing/2014/main" id="{FD09DA20-705E-D60E-4A7D-7BA99DA88682}"/>
                </a:ext>
              </a:extLst>
            </p:cNvPr>
            <p:cNvSpPr/>
            <p:nvPr/>
          </p:nvSpPr>
          <p:spPr>
            <a:xfrm>
              <a:off x="7499073" y="3245568"/>
              <a:ext cx="398610" cy="793450"/>
            </a:xfrm>
            <a:custGeom>
              <a:avLst/>
              <a:gdLst>
                <a:gd name="connsiteX0" fmla="*/ 0 w 398610"/>
                <a:gd name="connsiteY0" fmla="*/ 793415 h 793450"/>
                <a:gd name="connsiteX1" fmla="*/ 7071 w 398610"/>
                <a:gd name="connsiteY1" fmla="*/ 54 h 793450"/>
                <a:gd name="connsiteX2" fmla="*/ 279495 w 398610"/>
                <a:gd name="connsiteY2" fmla="*/ 727 h 793450"/>
                <a:gd name="connsiteX3" fmla="*/ 291954 w 398610"/>
                <a:gd name="connsiteY3" fmla="*/ 5105 h 793450"/>
                <a:gd name="connsiteX4" fmla="*/ 324281 w 398610"/>
                <a:gd name="connsiteY4" fmla="*/ 99729 h 793450"/>
                <a:gd name="connsiteX5" fmla="*/ 318220 w 398610"/>
                <a:gd name="connsiteY5" fmla="*/ 243517 h 793450"/>
                <a:gd name="connsiteX6" fmla="*/ 317883 w 398610"/>
                <a:gd name="connsiteY6" fmla="*/ 251936 h 793450"/>
                <a:gd name="connsiteX7" fmla="*/ 325292 w 398610"/>
                <a:gd name="connsiteY7" fmla="*/ 265406 h 793450"/>
                <a:gd name="connsiteX8" fmla="*/ 341118 w 398610"/>
                <a:gd name="connsiteY8" fmla="*/ 256314 h 793450"/>
                <a:gd name="connsiteX9" fmla="*/ 351894 w 398610"/>
                <a:gd name="connsiteY9" fmla="*/ 224660 h 793450"/>
                <a:gd name="connsiteX10" fmla="*/ 364690 w 398610"/>
                <a:gd name="connsiteY10" fmla="*/ 209507 h 793450"/>
                <a:gd name="connsiteX11" fmla="*/ 398364 w 398610"/>
                <a:gd name="connsiteY11" fmla="*/ 243517 h 793450"/>
                <a:gd name="connsiteX12" fmla="*/ 371425 w 398610"/>
                <a:gd name="connsiteY12" fmla="*/ 407510 h 793450"/>
                <a:gd name="connsiteX13" fmla="*/ 346506 w 398610"/>
                <a:gd name="connsiteY13" fmla="*/ 440511 h 793450"/>
                <a:gd name="connsiteX14" fmla="*/ 290607 w 398610"/>
                <a:gd name="connsiteY14" fmla="*/ 554666 h 793450"/>
                <a:gd name="connsiteX15" fmla="*/ 246494 w 398610"/>
                <a:gd name="connsiteY15" fmla="*/ 639862 h 793450"/>
                <a:gd name="connsiteX16" fmla="*/ 143115 w 398610"/>
                <a:gd name="connsiteY16" fmla="*/ 735833 h 793450"/>
                <a:gd name="connsiteX17" fmla="*/ 77787 w 398610"/>
                <a:gd name="connsiteY17" fmla="*/ 783313 h 793450"/>
                <a:gd name="connsiteX18" fmla="*/ 0 w 398610"/>
                <a:gd name="connsiteY18" fmla="*/ 793415 h 7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610" h="793450">
                  <a:moveTo>
                    <a:pt x="0" y="793415"/>
                  </a:moveTo>
                  <a:cubicBezTo>
                    <a:pt x="0" y="779946"/>
                    <a:pt x="9092" y="37769"/>
                    <a:pt x="7071" y="54"/>
                  </a:cubicBezTo>
                  <a:cubicBezTo>
                    <a:pt x="66338" y="54"/>
                    <a:pt x="251209" y="-283"/>
                    <a:pt x="279495" y="727"/>
                  </a:cubicBezTo>
                  <a:cubicBezTo>
                    <a:pt x="283872" y="727"/>
                    <a:pt x="288250" y="2411"/>
                    <a:pt x="291954" y="5105"/>
                  </a:cubicBezTo>
                  <a:cubicBezTo>
                    <a:pt x="316873" y="31708"/>
                    <a:pt x="322934" y="65382"/>
                    <a:pt x="324281" y="99729"/>
                  </a:cubicBezTo>
                  <a:cubicBezTo>
                    <a:pt x="325965" y="147883"/>
                    <a:pt x="321924" y="195700"/>
                    <a:pt x="318220" y="243517"/>
                  </a:cubicBezTo>
                  <a:cubicBezTo>
                    <a:pt x="317883" y="246211"/>
                    <a:pt x="317883" y="249242"/>
                    <a:pt x="317883" y="251936"/>
                  </a:cubicBezTo>
                  <a:cubicBezTo>
                    <a:pt x="318220" y="257661"/>
                    <a:pt x="317883" y="263722"/>
                    <a:pt x="325292" y="265406"/>
                  </a:cubicBezTo>
                  <a:cubicBezTo>
                    <a:pt x="333037" y="267089"/>
                    <a:pt x="338088" y="263385"/>
                    <a:pt x="341118" y="256314"/>
                  </a:cubicBezTo>
                  <a:cubicBezTo>
                    <a:pt x="345496" y="245875"/>
                    <a:pt x="348527" y="235099"/>
                    <a:pt x="351894" y="224660"/>
                  </a:cubicBezTo>
                  <a:cubicBezTo>
                    <a:pt x="354251" y="217925"/>
                    <a:pt x="355262" y="210180"/>
                    <a:pt x="364690" y="209507"/>
                  </a:cubicBezTo>
                  <a:cubicBezTo>
                    <a:pt x="389609" y="210854"/>
                    <a:pt x="397691" y="218599"/>
                    <a:pt x="398364" y="243517"/>
                  </a:cubicBezTo>
                  <a:cubicBezTo>
                    <a:pt x="400048" y="300090"/>
                    <a:pt x="393313" y="354979"/>
                    <a:pt x="371425" y="407510"/>
                  </a:cubicBezTo>
                  <a:cubicBezTo>
                    <a:pt x="366037" y="420643"/>
                    <a:pt x="357619" y="431419"/>
                    <a:pt x="346506" y="440511"/>
                  </a:cubicBezTo>
                  <a:cubicBezTo>
                    <a:pt x="310138" y="469807"/>
                    <a:pt x="289597" y="506175"/>
                    <a:pt x="290607" y="554666"/>
                  </a:cubicBezTo>
                  <a:cubicBezTo>
                    <a:pt x="291281" y="589687"/>
                    <a:pt x="272087" y="618984"/>
                    <a:pt x="246494" y="639862"/>
                  </a:cubicBezTo>
                  <a:cubicBezTo>
                    <a:pt x="220228" y="661076"/>
                    <a:pt x="154901" y="716638"/>
                    <a:pt x="143115" y="735833"/>
                  </a:cubicBezTo>
                  <a:cubicBezTo>
                    <a:pt x="126951" y="762098"/>
                    <a:pt x="105400" y="772537"/>
                    <a:pt x="77787" y="783313"/>
                  </a:cubicBezTo>
                  <a:cubicBezTo>
                    <a:pt x="55899" y="791732"/>
                    <a:pt x="28286" y="793752"/>
                    <a:pt x="0" y="793415"/>
                  </a:cubicBezTo>
                  <a:close/>
                </a:path>
              </a:pathLst>
            </a:custGeom>
            <a:solidFill>
              <a:srgbClr val="F8CEB2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09">
              <a:extLst>
                <a:ext uri="{FF2B5EF4-FFF2-40B4-BE49-F238E27FC236}">
                  <a16:creationId xmlns:a16="http://schemas.microsoft.com/office/drawing/2014/main" id="{91B90668-423E-C97D-9C25-25198E867EC8}"/>
                </a:ext>
              </a:extLst>
            </p:cNvPr>
            <p:cNvSpPr/>
            <p:nvPr/>
          </p:nvSpPr>
          <p:spPr>
            <a:xfrm>
              <a:off x="7216192" y="4017095"/>
              <a:ext cx="540487" cy="373108"/>
            </a:xfrm>
            <a:custGeom>
              <a:avLst/>
              <a:gdLst>
                <a:gd name="connsiteX0" fmla="*/ 155593 w 540487"/>
                <a:gd name="connsiteY0" fmla="*/ 371088 h 373108"/>
                <a:gd name="connsiteX1" fmla="*/ 21907 w 540487"/>
                <a:gd name="connsiteY1" fmla="*/ 125941 h 373108"/>
                <a:gd name="connsiteX2" fmla="*/ 1366 w 540487"/>
                <a:gd name="connsiteY2" fmla="*/ 115502 h 373108"/>
                <a:gd name="connsiteX3" fmla="*/ 5070 w 540487"/>
                <a:gd name="connsiteY3" fmla="*/ 97318 h 373108"/>
                <a:gd name="connsiteX4" fmla="*/ 49856 w 540487"/>
                <a:gd name="connsiteY4" fmla="*/ 0 h 373108"/>
                <a:gd name="connsiteX5" fmla="*/ 258299 w 540487"/>
                <a:gd name="connsiteY5" fmla="*/ 176452 h 373108"/>
                <a:gd name="connsiteX6" fmla="*/ 286922 w 540487"/>
                <a:gd name="connsiteY6" fmla="*/ 177126 h 373108"/>
                <a:gd name="connsiteX7" fmla="*/ 499405 w 540487"/>
                <a:gd name="connsiteY7" fmla="*/ 337 h 373108"/>
                <a:gd name="connsiteX8" fmla="*/ 540488 w 540487"/>
                <a:gd name="connsiteY8" fmla="*/ 116849 h 373108"/>
                <a:gd name="connsiteX9" fmla="*/ 520283 w 540487"/>
                <a:gd name="connsiteY9" fmla="*/ 129308 h 373108"/>
                <a:gd name="connsiteX10" fmla="*/ 442159 w 540487"/>
                <a:gd name="connsiteY10" fmla="*/ 284209 h 373108"/>
                <a:gd name="connsiteX11" fmla="*/ 399057 w 540487"/>
                <a:gd name="connsiteY11" fmla="*/ 372772 h 373108"/>
                <a:gd name="connsiteX12" fmla="*/ 395689 w 540487"/>
                <a:gd name="connsiteY12" fmla="*/ 373109 h 373108"/>
                <a:gd name="connsiteX13" fmla="*/ 285238 w 540487"/>
                <a:gd name="connsiteY13" fmla="*/ 231004 h 373108"/>
                <a:gd name="connsiteX14" fmla="*/ 264023 w 540487"/>
                <a:gd name="connsiteY14" fmla="*/ 230667 h 373108"/>
                <a:gd name="connsiteX15" fmla="*/ 155593 w 540487"/>
                <a:gd name="connsiteY15" fmla="*/ 371088 h 37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87" h="373108">
                  <a:moveTo>
                    <a:pt x="155593" y="371088"/>
                  </a:moveTo>
                  <a:cubicBezTo>
                    <a:pt x="110470" y="288587"/>
                    <a:pt x="66020" y="207432"/>
                    <a:pt x="21907" y="125941"/>
                  </a:cubicBezTo>
                  <a:cubicBezTo>
                    <a:pt x="16856" y="116512"/>
                    <a:pt x="11805" y="111798"/>
                    <a:pt x="1366" y="115502"/>
                  </a:cubicBezTo>
                  <a:cubicBezTo>
                    <a:pt x="-2339" y="108430"/>
                    <a:pt x="2376" y="103043"/>
                    <a:pt x="5070" y="97318"/>
                  </a:cubicBezTo>
                  <a:cubicBezTo>
                    <a:pt x="19886" y="64991"/>
                    <a:pt x="34703" y="32327"/>
                    <a:pt x="49856" y="0"/>
                  </a:cubicBezTo>
                  <a:cubicBezTo>
                    <a:pt x="69724" y="12123"/>
                    <a:pt x="244492" y="161972"/>
                    <a:pt x="258299" y="176452"/>
                  </a:cubicBezTo>
                  <a:cubicBezTo>
                    <a:pt x="268064" y="186554"/>
                    <a:pt x="276483" y="186554"/>
                    <a:pt x="286922" y="177126"/>
                  </a:cubicBezTo>
                  <a:cubicBezTo>
                    <a:pt x="333392" y="135707"/>
                    <a:pt x="484925" y="3031"/>
                    <a:pt x="499405" y="337"/>
                  </a:cubicBezTo>
                  <a:cubicBezTo>
                    <a:pt x="513212" y="39062"/>
                    <a:pt x="526681" y="78124"/>
                    <a:pt x="540488" y="116849"/>
                  </a:cubicBezTo>
                  <a:cubicBezTo>
                    <a:pt x="526008" y="108767"/>
                    <a:pt x="524324" y="121563"/>
                    <a:pt x="520283" y="129308"/>
                  </a:cubicBezTo>
                  <a:cubicBezTo>
                    <a:pt x="494017" y="180830"/>
                    <a:pt x="468088" y="232351"/>
                    <a:pt x="442159" y="284209"/>
                  </a:cubicBezTo>
                  <a:cubicBezTo>
                    <a:pt x="427343" y="313506"/>
                    <a:pt x="410169" y="341792"/>
                    <a:pt x="399057" y="372772"/>
                  </a:cubicBezTo>
                  <a:cubicBezTo>
                    <a:pt x="399057" y="373109"/>
                    <a:pt x="397036" y="372772"/>
                    <a:pt x="395689" y="373109"/>
                  </a:cubicBezTo>
                  <a:cubicBezTo>
                    <a:pt x="386934" y="373109"/>
                    <a:pt x="302412" y="254913"/>
                    <a:pt x="285238" y="231004"/>
                  </a:cubicBezTo>
                  <a:cubicBezTo>
                    <a:pt x="275473" y="217198"/>
                    <a:pt x="274126" y="217535"/>
                    <a:pt x="264023" y="230667"/>
                  </a:cubicBezTo>
                  <a:cubicBezTo>
                    <a:pt x="250217" y="248515"/>
                    <a:pt x="173440" y="346843"/>
                    <a:pt x="155593" y="371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10">
              <a:extLst>
                <a:ext uri="{FF2B5EF4-FFF2-40B4-BE49-F238E27FC236}">
                  <a16:creationId xmlns:a16="http://schemas.microsoft.com/office/drawing/2014/main" id="{25351683-A6BB-36CC-AD94-A0CA19FD02AB}"/>
                </a:ext>
              </a:extLst>
            </p:cNvPr>
            <p:cNvSpPr/>
            <p:nvPr/>
          </p:nvSpPr>
          <p:spPr>
            <a:xfrm>
              <a:off x="7101731" y="3246632"/>
              <a:ext cx="90667" cy="272678"/>
            </a:xfrm>
            <a:custGeom>
              <a:avLst/>
              <a:gdLst>
                <a:gd name="connsiteX0" fmla="*/ 6049 w 90667"/>
                <a:gd name="connsiteY0" fmla="*/ 59603 h 272678"/>
                <a:gd name="connsiteX1" fmla="*/ 1334 w 90667"/>
                <a:gd name="connsiteY1" fmla="*/ 14817 h 272678"/>
                <a:gd name="connsiteX2" fmla="*/ 5038 w 90667"/>
                <a:gd name="connsiteY2" fmla="*/ 0 h 272678"/>
                <a:gd name="connsiteX3" fmla="*/ 90234 w 90667"/>
                <a:gd name="connsiteY3" fmla="*/ 1010 h 272678"/>
                <a:gd name="connsiteX4" fmla="*/ 70703 w 90667"/>
                <a:gd name="connsiteY4" fmla="*/ 128298 h 272678"/>
                <a:gd name="connsiteX5" fmla="*/ 75754 w 90667"/>
                <a:gd name="connsiteY5" fmla="*/ 256260 h 272678"/>
                <a:gd name="connsiteX6" fmla="*/ 70703 w 90667"/>
                <a:gd name="connsiteY6" fmla="*/ 270740 h 272678"/>
                <a:gd name="connsiteX7" fmla="*/ 41743 w 90667"/>
                <a:gd name="connsiteY7" fmla="*/ 262995 h 272678"/>
                <a:gd name="connsiteX8" fmla="*/ 25580 w 90667"/>
                <a:gd name="connsiteY8" fmla="*/ 215514 h 272678"/>
                <a:gd name="connsiteX9" fmla="*/ 6049 w 90667"/>
                <a:gd name="connsiteY9" fmla="*/ 59603 h 2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67" h="272678">
                  <a:moveTo>
                    <a:pt x="6049" y="59603"/>
                  </a:moveTo>
                  <a:cubicBezTo>
                    <a:pt x="5038" y="37715"/>
                    <a:pt x="661" y="29633"/>
                    <a:pt x="1334" y="14817"/>
                  </a:cubicBezTo>
                  <a:cubicBezTo>
                    <a:pt x="1671" y="6061"/>
                    <a:pt x="-3717" y="337"/>
                    <a:pt x="5038" y="0"/>
                  </a:cubicBezTo>
                  <a:cubicBezTo>
                    <a:pt x="28274" y="0"/>
                    <a:pt x="66999" y="673"/>
                    <a:pt x="90234" y="1010"/>
                  </a:cubicBezTo>
                  <a:cubicBezTo>
                    <a:pt x="94275" y="1010"/>
                    <a:pt x="68682" y="84859"/>
                    <a:pt x="70703" y="128298"/>
                  </a:cubicBezTo>
                  <a:cubicBezTo>
                    <a:pt x="72723" y="170728"/>
                    <a:pt x="74407" y="213494"/>
                    <a:pt x="75754" y="256260"/>
                  </a:cubicBezTo>
                  <a:cubicBezTo>
                    <a:pt x="75754" y="261311"/>
                    <a:pt x="80805" y="271076"/>
                    <a:pt x="70703" y="270740"/>
                  </a:cubicBezTo>
                  <a:cubicBezTo>
                    <a:pt x="60937" y="270403"/>
                    <a:pt x="47468" y="278821"/>
                    <a:pt x="41743" y="262995"/>
                  </a:cubicBezTo>
                  <a:cubicBezTo>
                    <a:pt x="36019" y="247168"/>
                    <a:pt x="30967" y="231341"/>
                    <a:pt x="25580" y="215514"/>
                  </a:cubicBezTo>
                  <a:cubicBezTo>
                    <a:pt x="17835" y="169044"/>
                    <a:pt x="6385" y="65328"/>
                    <a:pt x="6049" y="59603"/>
                  </a:cubicBezTo>
                  <a:close/>
                </a:path>
              </a:pathLst>
            </a:custGeom>
            <a:solidFill>
              <a:srgbClr val="4F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11">
              <a:extLst>
                <a:ext uri="{FF2B5EF4-FFF2-40B4-BE49-F238E27FC236}">
                  <a16:creationId xmlns:a16="http://schemas.microsoft.com/office/drawing/2014/main" id="{CFFE7D69-D9B5-580B-23F9-8216E0EDF15F}"/>
                </a:ext>
              </a:extLst>
            </p:cNvPr>
            <p:cNvSpPr/>
            <p:nvPr/>
          </p:nvSpPr>
          <p:spPr>
            <a:xfrm>
              <a:off x="7791027" y="3247183"/>
              <a:ext cx="93277" cy="268431"/>
            </a:xfrm>
            <a:custGeom>
              <a:avLst/>
              <a:gdLst>
                <a:gd name="connsiteX0" fmla="*/ 0 w 93277"/>
                <a:gd name="connsiteY0" fmla="*/ 459 h 268431"/>
                <a:gd name="connsiteX1" fmla="*/ 64654 w 93277"/>
                <a:gd name="connsiteY1" fmla="*/ 2479 h 268431"/>
                <a:gd name="connsiteX2" fmla="*/ 93277 w 93277"/>
                <a:gd name="connsiteY2" fmla="*/ 2479 h 268431"/>
                <a:gd name="connsiteX3" fmla="*/ 73746 w 93277"/>
                <a:gd name="connsiteY3" fmla="*/ 187687 h 268431"/>
                <a:gd name="connsiteX4" fmla="*/ 73073 w 93277"/>
                <a:gd name="connsiteY4" fmla="*/ 204524 h 268431"/>
                <a:gd name="connsiteX5" fmla="*/ 55562 w 93277"/>
                <a:gd name="connsiteY5" fmla="*/ 256719 h 268431"/>
                <a:gd name="connsiteX6" fmla="*/ 26266 w 93277"/>
                <a:gd name="connsiteY6" fmla="*/ 267158 h 268431"/>
                <a:gd name="connsiteX7" fmla="*/ 19868 w 93277"/>
                <a:gd name="connsiteY7" fmla="*/ 250657 h 268431"/>
                <a:gd name="connsiteX8" fmla="*/ 25592 w 93277"/>
                <a:gd name="connsiteY8" fmla="*/ 114951 h 268431"/>
                <a:gd name="connsiteX9" fmla="*/ 0 w 93277"/>
                <a:gd name="connsiteY9" fmla="*/ 459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77" h="268431">
                  <a:moveTo>
                    <a:pt x="0" y="459"/>
                  </a:moveTo>
                  <a:cubicBezTo>
                    <a:pt x="24919" y="-1562"/>
                    <a:pt x="42766" y="3826"/>
                    <a:pt x="64654" y="2479"/>
                  </a:cubicBezTo>
                  <a:cubicBezTo>
                    <a:pt x="74083" y="1806"/>
                    <a:pt x="83848" y="2479"/>
                    <a:pt x="93277" y="2479"/>
                  </a:cubicBezTo>
                  <a:cubicBezTo>
                    <a:pt x="91257" y="64776"/>
                    <a:pt x="87889" y="126737"/>
                    <a:pt x="73746" y="187687"/>
                  </a:cubicBezTo>
                  <a:cubicBezTo>
                    <a:pt x="72399" y="193075"/>
                    <a:pt x="73073" y="198799"/>
                    <a:pt x="73073" y="204524"/>
                  </a:cubicBezTo>
                  <a:cubicBezTo>
                    <a:pt x="63981" y="220687"/>
                    <a:pt x="61624" y="239208"/>
                    <a:pt x="55562" y="256719"/>
                  </a:cubicBezTo>
                  <a:cubicBezTo>
                    <a:pt x="49501" y="274229"/>
                    <a:pt x="36368" y="266821"/>
                    <a:pt x="26266" y="267158"/>
                  </a:cubicBezTo>
                  <a:cubicBezTo>
                    <a:pt x="13806" y="267158"/>
                    <a:pt x="19868" y="256045"/>
                    <a:pt x="19868" y="250657"/>
                  </a:cubicBezTo>
                  <a:cubicBezTo>
                    <a:pt x="21215" y="205534"/>
                    <a:pt x="23235" y="160074"/>
                    <a:pt x="25592" y="114951"/>
                  </a:cubicBezTo>
                  <a:cubicBezTo>
                    <a:pt x="27613" y="75552"/>
                    <a:pt x="21215" y="33796"/>
                    <a:pt x="0" y="459"/>
                  </a:cubicBezTo>
                  <a:close/>
                </a:path>
              </a:pathLst>
            </a:custGeom>
            <a:solidFill>
              <a:srgbClr val="4E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12">
              <a:extLst>
                <a:ext uri="{FF2B5EF4-FFF2-40B4-BE49-F238E27FC236}">
                  <a16:creationId xmlns:a16="http://schemas.microsoft.com/office/drawing/2014/main" id="{598DC7CD-3EB4-1656-1BBD-43707F27FABE}"/>
                </a:ext>
              </a:extLst>
            </p:cNvPr>
            <p:cNvSpPr/>
            <p:nvPr/>
          </p:nvSpPr>
          <p:spPr>
            <a:xfrm>
              <a:off x="7503435" y="2619681"/>
              <a:ext cx="146970" cy="78970"/>
            </a:xfrm>
            <a:custGeom>
              <a:avLst/>
              <a:gdLst>
                <a:gd name="connsiteX0" fmla="*/ 135385 w 146970"/>
                <a:gd name="connsiteY0" fmla="*/ 21154 h 78970"/>
                <a:gd name="connsiteX1" fmla="*/ 141783 w 146970"/>
                <a:gd name="connsiteY1" fmla="*/ 68298 h 78970"/>
                <a:gd name="connsiteX2" fmla="*/ 13485 w 146970"/>
                <a:gd name="connsiteY2" fmla="*/ 56849 h 78970"/>
                <a:gd name="connsiteX3" fmla="*/ 10117 w 146970"/>
                <a:gd name="connsiteY3" fmla="*/ 12736 h 78970"/>
                <a:gd name="connsiteX4" fmla="*/ 135385 w 146970"/>
                <a:gd name="connsiteY4" fmla="*/ 21154 h 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70" h="78970">
                  <a:moveTo>
                    <a:pt x="135385" y="21154"/>
                  </a:moveTo>
                  <a:cubicBezTo>
                    <a:pt x="149528" y="44726"/>
                    <a:pt x="149528" y="59206"/>
                    <a:pt x="141783" y="68298"/>
                  </a:cubicBezTo>
                  <a:cubicBezTo>
                    <a:pt x="96997" y="85472"/>
                    <a:pt x="54230" y="82104"/>
                    <a:pt x="13485" y="56849"/>
                  </a:cubicBezTo>
                  <a:cubicBezTo>
                    <a:pt x="-3352" y="46410"/>
                    <a:pt x="-4362" y="24522"/>
                    <a:pt x="10117" y="12736"/>
                  </a:cubicBezTo>
                  <a:cubicBezTo>
                    <a:pt x="34363" y="-6795"/>
                    <a:pt x="117538" y="-3765"/>
                    <a:pt x="135385" y="21154"/>
                  </a:cubicBezTo>
                  <a:close/>
                </a:path>
              </a:pathLst>
            </a:custGeom>
            <a:solidFill>
              <a:srgbClr val="1A2125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13">
              <a:extLst>
                <a:ext uri="{FF2B5EF4-FFF2-40B4-BE49-F238E27FC236}">
                  <a16:creationId xmlns:a16="http://schemas.microsoft.com/office/drawing/2014/main" id="{3BDE1E75-A668-DA0F-0E10-EC9DA40D4F2C}"/>
                </a:ext>
              </a:extLst>
            </p:cNvPr>
            <p:cNvSpPr/>
            <p:nvPr/>
          </p:nvSpPr>
          <p:spPr>
            <a:xfrm>
              <a:off x="5723102" y="4558911"/>
              <a:ext cx="1584365" cy="946241"/>
            </a:xfrm>
            <a:custGeom>
              <a:avLst/>
              <a:gdLst>
                <a:gd name="connsiteX0" fmla="*/ 792014 w 1584365"/>
                <a:gd name="connsiteY0" fmla="*/ 337 h 946241"/>
                <a:gd name="connsiteX1" fmla="*/ 1566518 w 1584365"/>
                <a:gd name="connsiteY1" fmla="*/ 0 h 946241"/>
                <a:gd name="connsiteX2" fmla="*/ 1584366 w 1584365"/>
                <a:gd name="connsiteY2" fmla="*/ 17174 h 946241"/>
                <a:gd name="connsiteX3" fmla="*/ 1584366 w 1584365"/>
                <a:gd name="connsiteY3" fmla="*/ 928058 h 946241"/>
                <a:gd name="connsiteX4" fmla="*/ 1567192 w 1584365"/>
                <a:gd name="connsiteY4" fmla="*/ 946242 h 946241"/>
                <a:gd name="connsiteX5" fmla="*/ 23572 w 1584365"/>
                <a:gd name="connsiteY5" fmla="*/ 945905 h 946241"/>
                <a:gd name="connsiteX6" fmla="*/ 337 w 1584365"/>
                <a:gd name="connsiteY6" fmla="*/ 923007 h 946241"/>
                <a:gd name="connsiteX7" fmla="*/ 0 w 1584365"/>
                <a:gd name="connsiteY7" fmla="*/ 20541 h 946241"/>
                <a:gd name="connsiteX8" fmla="*/ 21551 w 1584365"/>
                <a:gd name="connsiteY8" fmla="*/ 0 h 946241"/>
                <a:gd name="connsiteX9" fmla="*/ 792014 w 1584365"/>
                <a:gd name="connsiteY9" fmla="*/ 337 h 946241"/>
                <a:gd name="connsiteX10" fmla="*/ 792014 w 1584365"/>
                <a:gd name="connsiteY10" fmla="*/ 337 h 9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4365" h="946241">
                  <a:moveTo>
                    <a:pt x="792014" y="337"/>
                  </a:moveTo>
                  <a:cubicBezTo>
                    <a:pt x="1050295" y="337"/>
                    <a:pt x="1308238" y="337"/>
                    <a:pt x="1566518" y="0"/>
                  </a:cubicBezTo>
                  <a:cubicBezTo>
                    <a:pt x="1579988" y="0"/>
                    <a:pt x="1584366" y="2357"/>
                    <a:pt x="1584366" y="17174"/>
                  </a:cubicBezTo>
                  <a:cubicBezTo>
                    <a:pt x="1584029" y="320914"/>
                    <a:pt x="1584029" y="624318"/>
                    <a:pt x="1584366" y="928058"/>
                  </a:cubicBezTo>
                  <a:cubicBezTo>
                    <a:pt x="1584366" y="941191"/>
                    <a:pt x="1582008" y="946242"/>
                    <a:pt x="1567192" y="946242"/>
                  </a:cubicBezTo>
                  <a:cubicBezTo>
                    <a:pt x="1052652" y="945905"/>
                    <a:pt x="538112" y="945905"/>
                    <a:pt x="23572" y="945905"/>
                  </a:cubicBezTo>
                  <a:cubicBezTo>
                    <a:pt x="337" y="945905"/>
                    <a:pt x="337" y="945905"/>
                    <a:pt x="337" y="923007"/>
                  </a:cubicBezTo>
                  <a:cubicBezTo>
                    <a:pt x="337" y="622297"/>
                    <a:pt x="673" y="321588"/>
                    <a:pt x="0" y="20541"/>
                  </a:cubicBezTo>
                  <a:cubicBezTo>
                    <a:pt x="0" y="2694"/>
                    <a:pt x="5388" y="0"/>
                    <a:pt x="21551" y="0"/>
                  </a:cubicBezTo>
                  <a:cubicBezTo>
                    <a:pt x="278148" y="337"/>
                    <a:pt x="535081" y="337"/>
                    <a:pt x="792014" y="337"/>
                  </a:cubicBezTo>
                  <a:cubicBezTo>
                    <a:pt x="792014" y="337"/>
                    <a:pt x="792014" y="337"/>
                    <a:pt x="792014" y="337"/>
                  </a:cubicBezTo>
                  <a:close/>
                </a:path>
              </a:pathLst>
            </a:custGeom>
            <a:solidFill>
              <a:srgbClr val="FEFEF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14">
              <a:extLst>
                <a:ext uri="{FF2B5EF4-FFF2-40B4-BE49-F238E27FC236}">
                  <a16:creationId xmlns:a16="http://schemas.microsoft.com/office/drawing/2014/main" id="{1C3C40FE-1C6E-212C-AF0F-1C41C35539E6}"/>
                </a:ext>
              </a:extLst>
            </p:cNvPr>
            <p:cNvSpPr/>
            <p:nvPr/>
          </p:nvSpPr>
          <p:spPr>
            <a:xfrm>
              <a:off x="7423980" y="4226460"/>
              <a:ext cx="134995" cy="392727"/>
            </a:xfrm>
            <a:custGeom>
              <a:avLst/>
              <a:gdLst>
                <a:gd name="connsiteX0" fmla="*/ 0 w 134995"/>
                <a:gd name="connsiteY0" fmla="*/ 91007 h 392727"/>
                <a:gd name="connsiteX1" fmla="*/ 60613 w 134995"/>
                <a:gd name="connsiteY1" fmla="*/ 4802 h 392727"/>
                <a:gd name="connsiteX2" fmla="*/ 72736 w 134995"/>
                <a:gd name="connsiteY2" fmla="*/ 4802 h 392727"/>
                <a:gd name="connsiteX3" fmla="*/ 133686 w 134995"/>
                <a:gd name="connsiteY3" fmla="*/ 90671 h 392727"/>
                <a:gd name="connsiteX4" fmla="*/ 122910 w 134995"/>
                <a:gd name="connsiteY4" fmla="*/ 123335 h 392727"/>
                <a:gd name="connsiteX5" fmla="*/ 115165 w 134995"/>
                <a:gd name="connsiteY5" fmla="*/ 171152 h 392727"/>
                <a:gd name="connsiteX6" fmla="*/ 132002 w 134995"/>
                <a:gd name="connsiteY6" fmla="*/ 237827 h 392727"/>
                <a:gd name="connsiteX7" fmla="*/ 134023 w 134995"/>
                <a:gd name="connsiteY7" fmla="*/ 269143 h 392727"/>
                <a:gd name="connsiteX8" fmla="*/ 73409 w 134995"/>
                <a:gd name="connsiteY8" fmla="*/ 392727 h 392727"/>
                <a:gd name="connsiteX9" fmla="*/ 20204 w 134995"/>
                <a:gd name="connsiteY9" fmla="*/ 296083 h 392727"/>
                <a:gd name="connsiteX10" fmla="*/ 13133 w 134995"/>
                <a:gd name="connsiteY10" fmla="*/ 197081 h 392727"/>
                <a:gd name="connsiteX11" fmla="*/ 6735 w 134995"/>
                <a:gd name="connsiteY11" fmla="*/ 106161 h 392727"/>
                <a:gd name="connsiteX12" fmla="*/ 0 w 134995"/>
                <a:gd name="connsiteY12" fmla="*/ 91007 h 3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95" h="392727">
                  <a:moveTo>
                    <a:pt x="0" y="91007"/>
                  </a:moveTo>
                  <a:cubicBezTo>
                    <a:pt x="20204" y="62385"/>
                    <a:pt x="40409" y="33762"/>
                    <a:pt x="60613" y="4802"/>
                  </a:cubicBezTo>
                  <a:cubicBezTo>
                    <a:pt x="65328" y="-1933"/>
                    <a:pt x="68358" y="-1259"/>
                    <a:pt x="72736" y="4802"/>
                  </a:cubicBezTo>
                  <a:cubicBezTo>
                    <a:pt x="92940" y="33425"/>
                    <a:pt x="113481" y="62048"/>
                    <a:pt x="133686" y="90671"/>
                  </a:cubicBezTo>
                  <a:cubicBezTo>
                    <a:pt x="136380" y="103467"/>
                    <a:pt x="129645" y="113569"/>
                    <a:pt x="122910" y="123335"/>
                  </a:cubicBezTo>
                  <a:cubicBezTo>
                    <a:pt x="112808" y="138151"/>
                    <a:pt x="110451" y="153641"/>
                    <a:pt x="115165" y="171152"/>
                  </a:cubicBezTo>
                  <a:cubicBezTo>
                    <a:pt x="120890" y="193377"/>
                    <a:pt x="126278" y="215602"/>
                    <a:pt x="132002" y="237827"/>
                  </a:cubicBezTo>
                  <a:cubicBezTo>
                    <a:pt x="134696" y="248265"/>
                    <a:pt x="136043" y="258704"/>
                    <a:pt x="134023" y="269143"/>
                  </a:cubicBezTo>
                  <a:cubicBezTo>
                    <a:pt x="116512" y="310226"/>
                    <a:pt x="94961" y="349288"/>
                    <a:pt x="73409" y="392727"/>
                  </a:cubicBezTo>
                  <a:cubicBezTo>
                    <a:pt x="54552" y="358043"/>
                    <a:pt x="40072" y="325379"/>
                    <a:pt x="20204" y="296083"/>
                  </a:cubicBezTo>
                  <a:cubicBezTo>
                    <a:pt x="-2357" y="263082"/>
                    <a:pt x="-5725" y="231765"/>
                    <a:pt x="13133" y="197081"/>
                  </a:cubicBezTo>
                  <a:cubicBezTo>
                    <a:pt x="30307" y="165764"/>
                    <a:pt x="31317" y="135121"/>
                    <a:pt x="6735" y="106161"/>
                  </a:cubicBezTo>
                  <a:cubicBezTo>
                    <a:pt x="3367" y="102120"/>
                    <a:pt x="2357" y="96059"/>
                    <a:pt x="0" y="91007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15">
              <a:extLst>
                <a:ext uri="{FF2B5EF4-FFF2-40B4-BE49-F238E27FC236}">
                  <a16:creationId xmlns:a16="http://schemas.microsoft.com/office/drawing/2014/main" id="{199596D5-E315-8869-4275-58D586576420}"/>
                </a:ext>
              </a:extLst>
            </p:cNvPr>
            <p:cNvSpPr/>
            <p:nvPr/>
          </p:nvSpPr>
          <p:spPr>
            <a:xfrm>
              <a:off x="6738039" y="5135280"/>
              <a:ext cx="256933" cy="312963"/>
            </a:xfrm>
            <a:custGeom>
              <a:avLst/>
              <a:gdLst>
                <a:gd name="connsiteX0" fmla="*/ 256933 w 256933"/>
                <a:gd name="connsiteY0" fmla="*/ 280300 h 312963"/>
                <a:gd name="connsiteX1" fmla="*/ 235045 w 256933"/>
                <a:gd name="connsiteY1" fmla="*/ 272218 h 312963"/>
                <a:gd name="connsiteX2" fmla="*/ 203728 w 256933"/>
                <a:gd name="connsiteY2" fmla="*/ 290065 h 312963"/>
                <a:gd name="connsiteX3" fmla="*/ 199687 w 256933"/>
                <a:gd name="connsiteY3" fmla="*/ 310270 h 312963"/>
                <a:gd name="connsiteX4" fmla="*/ 177126 w 256933"/>
                <a:gd name="connsiteY4" fmla="*/ 266830 h 312963"/>
                <a:gd name="connsiteX5" fmla="*/ 153890 w 256933"/>
                <a:gd name="connsiteY5" fmla="*/ 216656 h 312963"/>
                <a:gd name="connsiteX6" fmla="*/ 125604 w 256933"/>
                <a:gd name="connsiteY6" fmla="*/ 198472 h 312963"/>
                <a:gd name="connsiteX7" fmla="*/ 104726 w 256933"/>
                <a:gd name="connsiteY7" fmla="*/ 212278 h 312963"/>
                <a:gd name="connsiteX8" fmla="*/ 57583 w 256933"/>
                <a:gd name="connsiteY8" fmla="*/ 312964 h 312963"/>
                <a:gd name="connsiteX9" fmla="*/ 49838 w 256933"/>
                <a:gd name="connsiteY9" fmla="*/ 275922 h 312963"/>
                <a:gd name="connsiteX10" fmla="*/ 33001 w 256933"/>
                <a:gd name="connsiteY10" fmla="*/ 267504 h 312963"/>
                <a:gd name="connsiteX11" fmla="*/ 0 w 256933"/>
                <a:gd name="connsiteY11" fmla="*/ 280973 h 312963"/>
                <a:gd name="connsiteX12" fmla="*/ 26603 w 256933"/>
                <a:gd name="connsiteY12" fmla="*/ 223391 h 312963"/>
                <a:gd name="connsiteX13" fmla="*/ 48491 w 256933"/>
                <a:gd name="connsiteY13" fmla="*/ 177931 h 312963"/>
                <a:gd name="connsiteX14" fmla="*/ 46807 w 256933"/>
                <a:gd name="connsiteY14" fmla="*/ 156716 h 312963"/>
                <a:gd name="connsiteX15" fmla="*/ 47144 w 256933"/>
                <a:gd name="connsiteY15" fmla="*/ 41887 h 312963"/>
                <a:gd name="connsiteX16" fmla="*/ 155574 w 256933"/>
                <a:gd name="connsiteY16" fmla="*/ 3499 h 312963"/>
                <a:gd name="connsiteX17" fmla="*/ 212147 w 256933"/>
                <a:gd name="connsiteY17" fmla="*/ 153349 h 312963"/>
                <a:gd name="connsiteX18" fmla="*/ 210126 w 256933"/>
                <a:gd name="connsiteY18" fmla="*/ 181972 h 312963"/>
                <a:gd name="connsiteX19" fmla="*/ 256933 w 256933"/>
                <a:gd name="connsiteY19" fmla="*/ 280300 h 31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933" h="312963">
                  <a:moveTo>
                    <a:pt x="256933" y="280300"/>
                  </a:moveTo>
                  <a:cubicBezTo>
                    <a:pt x="247168" y="276933"/>
                    <a:pt x="241106" y="274575"/>
                    <a:pt x="235045" y="272218"/>
                  </a:cubicBezTo>
                  <a:cubicBezTo>
                    <a:pt x="208443" y="262116"/>
                    <a:pt x="208443" y="262116"/>
                    <a:pt x="203728" y="290065"/>
                  </a:cubicBezTo>
                  <a:cubicBezTo>
                    <a:pt x="202718" y="296127"/>
                    <a:pt x="201371" y="302188"/>
                    <a:pt x="199687" y="310270"/>
                  </a:cubicBezTo>
                  <a:cubicBezTo>
                    <a:pt x="188575" y="296463"/>
                    <a:pt x="184197" y="280973"/>
                    <a:pt x="177126" y="266830"/>
                  </a:cubicBezTo>
                  <a:cubicBezTo>
                    <a:pt x="168707" y="250330"/>
                    <a:pt x="160289" y="233830"/>
                    <a:pt x="153890" y="216656"/>
                  </a:cubicBezTo>
                  <a:cubicBezTo>
                    <a:pt x="148503" y="202176"/>
                    <a:pt x="141094" y="197462"/>
                    <a:pt x="125604" y="198472"/>
                  </a:cubicBezTo>
                  <a:cubicBezTo>
                    <a:pt x="114155" y="199145"/>
                    <a:pt x="109104" y="202513"/>
                    <a:pt x="104726" y="212278"/>
                  </a:cubicBezTo>
                  <a:cubicBezTo>
                    <a:pt x="89910" y="244605"/>
                    <a:pt x="74420" y="276596"/>
                    <a:pt x="57583" y="312964"/>
                  </a:cubicBezTo>
                  <a:cubicBezTo>
                    <a:pt x="54215" y="297810"/>
                    <a:pt x="50511" y="287035"/>
                    <a:pt x="49838" y="275922"/>
                  </a:cubicBezTo>
                  <a:cubicBezTo>
                    <a:pt x="48827" y="261779"/>
                    <a:pt x="42766" y="262789"/>
                    <a:pt x="33001" y="267504"/>
                  </a:cubicBezTo>
                  <a:cubicBezTo>
                    <a:pt x="23572" y="271881"/>
                    <a:pt x="13470" y="275586"/>
                    <a:pt x="0" y="280973"/>
                  </a:cubicBezTo>
                  <a:cubicBezTo>
                    <a:pt x="9765" y="260096"/>
                    <a:pt x="17847" y="241575"/>
                    <a:pt x="26603" y="223391"/>
                  </a:cubicBezTo>
                  <a:cubicBezTo>
                    <a:pt x="33674" y="208237"/>
                    <a:pt x="40746" y="193084"/>
                    <a:pt x="48491" y="177931"/>
                  </a:cubicBezTo>
                  <a:cubicBezTo>
                    <a:pt x="52531" y="170186"/>
                    <a:pt x="51858" y="164461"/>
                    <a:pt x="46807" y="156716"/>
                  </a:cubicBezTo>
                  <a:cubicBezTo>
                    <a:pt x="22225" y="119675"/>
                    <a:pt x="22898" y="76235"/>
                    <a:pt x="47144" y="41887"/>
                  </a:cubicBezTo>
                  <a:cubicBezTo>
                    <a:pt x="71726" y="7203"/>
                    <a:pt x="112808" y="-7277"/>
                    <a:pt x="155574" y="3499"/>
                  </a:cubicBezTo>
                  <a:cubicBezTo>
                    <a:pt x="219218" y="19326"/>
                    <a:pt x="248515" y="96439"/>
                    <a:pt x="212147" y="153349"/>
                  </a:cubicBezTo>
                  <a:cubicBezTo>
                    <a:pt x="205749" y="163451"/>
                    <a:pt x="204738" y="170859"/>
                    <a:pt x="210126" y="181972"/>
                  </a:cubicBezTo>
                  <a:cubicBezTo>
                    <a:pt x="225953" y="213288"/>
                    <a:pt x="240433" y="245279"/>
                    <a:pt x="256933" y="280300"/>
                  </a:cubicBezTo>
                  <a:close/>
                </a:path>
              </a:pathLst>
            </a:custGeom>
            <a:solidFill>
              <a:schemeClr val="accent4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16">
              <a:extLst>
                <a:ext uri="{FF2B5EF4-FFF2-40B4-BE49-F238E27FC236}">
                  <a16:creationId xmlns:a16="http://schemas.microsoft.com/office/drawing/2014/main" id="{183F84F7-7C48-21BF-C54B-5E2E0F6378E5}"/>
                </a:ext>
              </a:extLst>
            </p:cNvPr>
            <p:cNvSpPr/>
            <p:nvPr/>
          </p:nvSpPr>
          <p:spPr>
            <a:xfrm>
              <a:off x="5856078" y="4777792"/>
              <a:ext cx="1302230" cy="33674"/>
            </a:xfrm>
            <a:custGeom>
              <a:avLst/>
              <a:gdLst>
                <a:gd name="connsiteX0" fmla="*/ 649273 w 1302230"/>
                <a:gd name="connsiteY0" fmla="*/ 33674 h 33674"/>
                <a:gd name="connsiteX1" fmla="*/ 19904 w 1302230"/>
                <a:gd name="connsiteY1" fmla="*/ 33674 h 33674"/>
                <a:gd name="connsiteX2" fmla="*/ 36 w 1302230"/>
                <a:gd name="connsiteY2" fmla="*/ 17174 h 33674"/>
                <a:gd name="connsiteX3" fmla="*/ 17547 w 1302230"/>
                <a:gd name="connsiteY3" fmla="*/ 0 h 33674"/>
                <a:gd name="connsiteX4" fmla="*/ 325665 w 1302230"/>
                <a:gd name="connsiteY4" fmla="*/ 337 h 33674"/>
                <a:gd name="connsiteX5" fmla="*/ 1281672 w 1302230"/>
                <a:gd name="connsiteY5" fmla="*/ 337 h 33674"/>
                <a:gd name="connsiteX6" fmla="*/ 1302213 w 1302230"/>
                <a:gd name="connsiteY6" fmla="*/ 13806 h 33674"/>
                <a:gd name="connsiteX7" fmla="*/ 1282345 w 1302230"/>
                <a:gd name="connsiteY7" fmla="*/ 33674 h 33674"/>
                <a:gd name="connsiteX8" fmla="*/ 649273 w 1302230"/>
                <a:gd name="connsiteY8" fmla="*/ 33674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230" h="33674">
                  <a:moveTo>
                    <a:pt x="649273" y="33674"/>
                  </a:moveTo>
                  <a:cubicBezTo>
                    <a:pt x="439483" y="33674"/>
                    <a:pt x="229694" y="33674"/>
                    <a:pt x="19904" y="33674"/>
                  </a:cubicBezTo>
                  <a:cubicBezTo>
                    <a:pt x="8118" y="33674"/>
                    <a:pt x="-637" y="33674"/>
                    <a:pt x="36" y="17174"/>
                  </a:cubicBezTo>
                  <a:cubicBezTo>
                    <a:pt x="710" y="4378"/>
                    <a:pt x="3741" y="0"/>
                    <a:pt x="17547" y="0"/>
                  </a:cubicBezTo>
                  <a:cubicBezTo>
                    <a:pt x="120253" y="674"/>
                    <a:pt x="222959" y="337"/>
                    <a:pt x="325665" y="337"/>
                  </a:cubicBezTo>
                  <a:cubicBezTo>
                    <a:pt x="644222" y="337"/>
                    <a:pt x="962778" y="337"/>
                    <a:pt x="1281672" y="337"/>
                  </a:cubicBezTo>
                  <a:cubicBezTo>
                    <a:pt x="1291101" y="337"/>
                    <a:pt x="1301876" y="-3031"/>
                    <a:pt x="1302213" y="13806"/>
                  </a:cubicBezTo>
                  <a:cubicBezTo>
                    <a:pt x="1302550" y="29296"/>
                    <a:pt x="1298172" y="33674"/>
                    <a:pt x="1282345" y="33674"/>
                  </a:cubicBezTo>
                  <a:cubicBezTo>
                    <a:pt x="1071209" y="33674"/>
                    <a:pt x="860409" y="33674"/>
                    <a:pt x="649273" y="33674"/>
                  </a:cubicBezTo>
                  <a:close/>
                </a:path>
              </a:pathLst>
            </a:custGeom>
            <a:solidFill>
              <a:srgbClr val="BCBDC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17">
              <a:extLst>
                <a:ext uri="{FF2B5EF4-FFF2-40B4-BE49-F238E27FC236}">
                  <a16:creationId xmlns:a16="http://schemas.microsoft.com/office/drawing/2014/main" id="{8695674D-E47C-0799-DFB0-F864D806F5C4}"/>
                </a:ext>
              </a:extLst>
            </p:cNvPr>
            <p:cNvSpPr/>
            <p:nvPr/>
          </p:nvSpPr>
          <p:spPr>
            <a:xfrm>
              <a:off x="5856321" y="4846151"/>
              <a:ext cx="1301979" cy="33674"/>
            </a:xfrm>
            <a:custGeom>
              <a:avLst/>
              <a:gdLst>
                <a:gd name="connsiteX0" fmla="*/ 649030 w 1301979"/>
                <a:gd name="connsiteY0" fmla="*/ 33337 h 33674"/>
                <a:gd name="connsiteX1" fmla="*/ 19661 w 1301979"/>
                <a:gd name="connsiteY1" fmla="*/ 33674 h 33674"/>
                <a:gd name="connsiteX2" fmla="*/ 130 w 1301979"/>
                <a:gd name="connsiteY2" fmla="*/ 13806 h 33674"/>
                <a:gd name="connsiteX3" fmla="*/ 14273 w 1301979"/>
                <a:gd name="connsiteY3" fmla="*/ 337 h 33674"/>
                <a:gd name="connsiteX4" fmla="*/ 19324 w 1301979"/>
                <a:gd name="connsiteY4" fmla="*/ 337 h 33674"/>
                <a:gd name="connsiteX5" fmla="*/ 1283113 w 1301979"/>
                <a:gd name="connsiteY5" fmla="*/ 0 h 33674"/>
                <a:gd name="connsiteX6" fmla="*/ 1301970 w 1301979"/>
                <a:gd name="connsiteY6" fmla="*/ 17511 h 33674"/>
                <a:gd name="connsiteX7" fmla="*/ 1281766 w 1301979"/>
                <a:gd name="connsiteY7" fmla="*/ 33674 h 33674"/>
                <a:gd name="connsiteX8" fmla="*/ 649030 w 1301979"/>
                <a:gd name="connsiteY8" fmla="*/ 33337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79" h="33674">
                  <a:moveTo>
                    <a:pt x="649030" y="33337"/>
                  </a:moveTo>
                  <a:cubicBezTo>
                    <a:pt x="439240" y="33337"/>
                    <a:pt x="229451" y="33001"/>
                    <a:pt x="19661" y="33674"/>
                  </a:cubicBezTo>
                  <a:cubicBezTo>
                    <a:pt x="3834" y="33674"/>
                    <a:pt x="-880" y="28623"/>
                    <a:pt x="130" y="13806"/>
                  </a:cubicBezTo>
                  <a:cubicBezTo>
                    <a:pt x="804" y="3704"/>
                    <a:pt x="4171" y="-674"/>
                    <a:pt x="14273" y="337"/>
                  </a:cubicBezTo>
                  <a:cubicBezTo>
                    <a:pt x="15957" y="337"/>
                    <a:pt x="17641" y="337"/>
                    <a:pt x="19324" y="337"/>
                  </a:cubicBezTo>
                  <a:cubicBezTo>
                    <a:pt x="440587" y="337"/>
                    <a:pt x="861850" y="337"/>
                    <a:pt x="1283113" y="0"/>
                  </a:cubicBezTo>
                  <a:cubicBezTo>
                    <a:pt x="1296246" y="0"/>
                    <a:pt x="1301633" y="2694"/>
                    <a:pt x="1301970" y="17511"/>
                  </a:cubicBezTo>
                  <a:cubicBezTo>
                    <a:pt x="1302307" y="34011"/>
                    <a:pt x="1293552" y="33674"/>
                    <a:pt x="1281766" y="33674"/>
                  </a:cubicBezTo>
                  <a:cubicBezTo>
                    <a:pt x="1070966" y="33337"/>
                    <a:pt x="859830" y="33337"/>
                    <a:pt x="649030" y="33337"/>
                  </a:cubicBezTo>
                  <a:close/>
                </a:path>
              </a:pathLst>
            </a:custGeom>
            <a:solidFill>
              <a:srgbClr val="BBBD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18">
              <a:extLst>
                <a:ext uri="{FF2B5EF4-FFF2-40B4-BE49-F238E27FC236}">
                  <a16:creationId xmlns:a16="http://schemas.microsoft.com/office/drawing/2014/main" id="{FE30A95B-365E-59C1-A81A-82464292C3F7}"/>
                </a:ext>
              </a:extLst>
            </p:cNvPr>
            <p:cNvSpPr/>
            <p:nvPr/>
          </p:nvSpPr>
          <p:spPr>
            <a:xfrm>
              <a:off x="5856095" y="4986908"/>
              <a:ext cx="1301522" cy="31490"/>
            </a:xfrm>
            <a:custGeom>
              <a:avLst/>
              <a:gdLst>
                <a:gd name="connsiteX0" fmla="*/ 649255 w 1301522"/>
                <a:gd name="connsiteY0" fmla="*/ 31317 h 31490"/>
                <a:gd name="connsiteX1" fmla="*/ 19550 w 1301522"/>
                <a:gd name="connsiteY1" fmla="*/ 31317 h 31490"/>
                <a:gd name="connsiteX2" fmla="*/ 19 w 1301522"/>
                <a:gd name="connsiteY2" fmla="*/ 18184 h 31490"/>
                <a:gd name="connsiteX3" fmla="*/ 17866 w 1301522"/>
                <a:gd name="connsiteY3" fmla="*/ 0 h 31490"/>
                <a:gd name="connsiteX4" fmla="*/ 1283675 w 1301522"/>
                <a:gd name="connsiteY4" fmla="*/ 0 h 31490"/>
                <a:gd name="connsiteX5" fmla="*/ 1301522 w 1301522"/>
                <a:gd name="connsiteY5" fmla="*/ 14817 h 31490"/>
                <a:gd name="connsiteX6" fmla="*/ 1283675 w 1301522"/>
                <a:gd name="connsiteY6" fmla="*/ 31317 h 31490"/>
                <a:gd name="connsiteX7" fmla="*/ 649255 w 1301522"/>
                <a:gd name="connsiteY7" fmla="*/ 31317 h 3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522" h="31490">
                  <a:moveTo>
                    <a:pt x="649255" y="31317"/>
                  </a:moveTo>
                  <a:cubicBezTo>
                    <a:pt x="439466" y="31317"/>
                    <a:pt x="229676" y="31317"/>
                    <a:pt x="19550" y="31317"/>
                  </a:cubicBezTo>
                  <a:cubicBezTo>
                    <a:pt x="10458" y="31317"/>
                    <a:pt x="356" y="34011"/>
                    <a:pt x="19" y="18184"/>
                  </a:cubicBezTo>
                  <a:cubicBezTo>
                    <a:pt x="-318" y="4378"/>
                    <a:pt x="3723" y="0"/>
                    <a:pt x="17866" y="0"/>
                  </a:cubicBezTo>
                  <a:cubicBezTo>
                    <a:pt x="439803" y="337"/>
                    <a:pt x="861739" y="337"/>
                    <a:pt x="1283675" y="0"/>
                  </a:cubicBezTo>
                  <a:cubicBezTo>
                    <a:pt x="1294451" y="0"/>
                    <a:pt x="1301522" y="337"/>
                    <a:pt x="1301522" y="14817"/>
                  </a:cubicBezTo>
                  <a:cubicBezTo>
                    <a:pt x="1301522" y="28960"/>
                    <a:pt x="1295798" y="31317"/>
                    <a:pt x="1283675" y="31317"/>
                  </a:cubicBezTo>
                  <a:cubicBezTo>
                    <a:pt x="1072539" y="30980"/>
                    <a:pt x="860729" y="31317"/>
                    <a:pt x="649255" y="31317"/>
                  </a:cubicBezTo>
                  <a:close/>
                </a:path>
              </a:pathLst>
            </a:custGeom>
            <a:solidFill>
              <a:srgbClr val="BABC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19">
              <a:extLst>
                <a:ext uri="{FF2B5EF4-FFF2-40B4-BE49-F238E27FC236}">
                  <a16:creationId xmlns:a16="http://schemas.microsoft.com/office/drawing/2014/main" id="{9D82640E-1D14-146E-F934-2626BB1C2776}"/>
                </a:ext>
              </a:extLst>
            </p:cNvPr>
            <p:cNvSpPr/>
            <p:nvPr/>
          </p:nvSpPr>
          <p:spPr>
            <a:xfrm>
              <a:off x="5856097" y="5057624"/>
              <a:ext cx="1301842" cy="31058"/>
            </a:xfrm>
            <a:custGeom>
              <a:avLst/>
              <a:gdLst>
                <a:gd name="connsiteX0" fmla="*/ 649254 w 1301842"/>
                <a:gd name="connsiteY0" fmla="*/ 30644 h 31058"/>
                <a:gd name="connsiteX1" fmla="*/ 19549 w 1301842"/>
                <a:gd name="connsiteY1" fmla="*/ 30644 h 31058"/>
                <a:gd name="connsiteX2" fmla="*/ 18 w 1301842"/>
                <a:gd name="connsiteY2" fmla="*/ 17847 h 31058"/>
                <a:gd name="connsiteX3" fmla="*/ 18202 w 1301842"/>
                <a:gd name="connsiteY3" fmla="*/ 0 h 31058"/>
                <a:gd name="connsiteX4" fmla="*/ 1282327 w 1301842"/>
                <a:gd name="connsiteY4" fmla="*/ 0 h 31058"/>
                <a:gd name="connsiteX5" fmla="*/ 1301521 w 1301842"/>
                <a:gd name="connsiteY5" fmla="*/ 20204 h 31058"/>
                <a:gd name="connsiteX6" fmla="*/ 1290409 w 1301842"/>
                <a:gd name="connsiteY6" fmla="*/ 30980 h 31058"/>
                <a:gd name="connsiteX7" fmla="*/ 1275255 w 1301842"/>
                <a:gd name="connsiteY7" fmla="*/ 30980 h 31058"/>
                <a:gd name="connsiteX8" fmla="*/ 649254 w 1301842"/>
                <a:gd name="connsiteY8" fmla="*/ 30644 h 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842" h="31058">
                  <a:moveTo>
                    <a:pt x="649254" y="30644"/>
                  </a:moveTo>
                  <a:cubicBezTo>
                    <a:pt x="439465" y="30644"/>
                    <a:pt x="229675" y="30644"/>
                    <a:pt x="19549" y="30644"/>
                  </a:cubicBezTo>
                  <a:cubicBezTo>
                    <a:pt x="10457" y="30644"/>
                    <a:pt x="355" y="33674"/>
                    <a:pt x="18" y="17847"/>
                  </a:cubicBezTo>
                  <a:cubicBezTo>
                    <a:pt x="-319" y="4041"/>
                    <a:pt x="4059" y="0"/>
                    <a:pt x="18202" y="0"/>
                  </a:cubicBezTo>
                  <a:cubicBezTo>
                    <a:pt x="439465" y="337"/>
                    <a:pt x="861064" y="337"/>
                    <a:pt x="1282327" y="0"/>
                  </a:cubicBezTo>
                  <a:cubicBezTo>
                    <a:pt x="1298490" y="0"/>
                    <a:pt x="1303205" y="5051"/>
                    <a:pt x="1301521" y="20204"/>
                  </a:cubicBezTo>
                  <a:cubicBezTo>
                    <a:pt x="1300848" y="27950"/>
                    <a:pt x="1298490" y="31654"/>
                    <a:pt x="1290409" y="30980"/>
                  </a:cubicBezTo>
                  <a:cubicBezTo>
                    <a:pt x="1285358" y="30644"/>
                    <a:pt x="1280306" y="30980"/>
                    <a:pt x="1275255" y="30980"/>
                  </a:cubicBezTo>
                  <a:cubicBezTo>
                    <a:pt x="1066813" y="30644"/>
                    <a:pt x="858033" y="30644"/>
                    <a:pt x="649254" y="30644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20">
              <a:extLst>
                <a:ext uri="{FF2B5EF4-FFF2-40B4-BE49-F238E27FC236}">
                  <a16:creationId xmlns:a16="http://schemas.microsoft.com/office/drawing/2014/main" id="{EDCF6824-6648-9520-6709-33B44C8CE307}"/>
                </a:ext>
              </a:extLst>
            </p:cNvPr>
            <p:cNvSpPr/>
            <p:nvPr/>
          </p:nvSpPr>
          <p:spPr>
            <a:xfrm>
              <a:off x="5856143" y="4919172"/>
              <a:ext cx="1301948" cy="32042"/>
            </a:xfrm>
            <a:custGeom>
              <a:avLst/>
              <a:gdLst>
                <a:gd name="connsiteX0" fmla="*/ 649208 w 1301948"/>
                <a:gd name="connsiteY0" fmla="*/ 31369 h 32042"/>
                <a:gd name="connsiteX1" fmla="*/ 19502 w 1301948"/>
                <a:gd name="connsiteY1" fmla="*/ 31706 h 32042"/>
                <a:gd name="connsiteX2" fmla="*/ 308 w 1301948"/>
                <a:gd name="connsiteY2" fmla="*/ 11838 h 32042"/>
                <a:gd name="connsiteX3" fmla="*/ 11084 w 1301948"/>
                <a:gd name="connsiteY3" fmla="*/ 725 h 32042"/>
                <a:gd name="connsiteX4" fmla="*/ 31288 w 1301948"/>
                <a:gd name="connsiteY4" fmla="*/ 725 h 32042"/>
                <a:gd name="connsiteX5" fmla="*/ 1280597 w 1301948"/>
                <a:gd name="connsiteY5" fmla="*/ 1062 h 32042"/>
                <a:gd name="connsiteX6" fmla="*/ 1301811 w 1301948"/>
                <a:gd name="connsiteY6" fmla="*/ 11838 h 32042"/>
                <a:gd name="connsiteX7" fmla="*/ 1282617 w 1301948"/>
                <a:gd name="connsiteY7" fmla="*/ 32042 h 32042"/>
                <a:gd name="connsiteX8" fmla="*/ 649208 w 1301948"/>
                <a:gd name="connsiteY8" fmla="*/ 31369 h 3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48" h="32042">
                  <a:moveTo>
                    <a:pt x="649208" y="31369"/>
                  </a:moveTo>
                  <a:cubicBezTo>
                    <a:pt x="439418" y="31369"/>
                    <a:pt x="229292" y="31032"/>
                    <a:pt x="19502" y="31706"/>
                  </a:cubicBezTo>
                  <a:cubicBezTo>
                    <a:pt x="3676" y="31706"/>
                    <a:pt x="-1375" y="26991"/>
                    <a:pt x="308" y="11838"/>
                  </a:cubicBezTo>
                  <a:cubicBezTo>
                    <a:pt x="982" y="4430"/>
                    <a:pt x="3002" y="389"/>
                    <a:pt x="11084" y="725"/>
                  </a:cubicBezTo>
                  <a:cubicBezTo>
                    <a:pt x="17819" y="1062"/>
                    <a:pt x="24554" y="725"/>
                    <a:pt x="31288" y="725"/>
                  </a:cubicBezTo>
                  <a:cubicBezTo>
                    <a:pt x="447837" y="725"/>
                    <a:pt x="864048" y="725"/>
                    <a:pt x="1280597" y="1062"/>
                  </a:cubicBezTo>
                  <a:cubicBezTo>
                    <a:pt x="1288342" y="1062"/>
                    <a:pt x="1300465" y="-4999"/>
                    <a:pt x="1301811" y="11838"/>
                  </a:cubicBezTo>
                  <a:cubicBezTo>
                    <a:pt x="1302822" y="26991"/>
                    <a:pt x="1298444" y="32042"/>
                    <a:pt x="1282617" y="32042"/>
                  </a:cubicBezTo>
                  <a:cubicBezTo>
                    <a:pt x="1071481" y="31032"/>
                    <a:pt x="860344" y="31369"/>
                    <a:pt x="649208" y="31369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21">
              <a:extLst>
                <a:ext uri="{FF2B5EF4-FFF2-40B4-BE49-F238E27FC236}">
                  <a16:creationId xmlns:a16="http://schemas.microsoft.com/office/drawing/2014/main" id="{60326CB9-F6AD-666D-CE56-BA6AED4E8621}"/>
                </a:ext>
              </a:extLst>
            </p:cNvPr>
            <p:cNvSpPr/>
            <p:nvPr/>
          </p:nvSpPr>
          <p:spPr>
            <a:xfrm>
              <a:off x="7536451" y="2628189"/>
              <a:ext cx="638929" cy="515756"/>
            </a:xfrm>
            <a:custGeom>
              <a:avLst/>
              <a:gdLst>
                <a:gd name="connsiteX0" fmla="*/ 522958 w 638929"/>
                <a:gd name="connsiteY0" fmla="*/ 152730 h 515756"/>
                <a:gd name="connsiteX1" fmla="*/ 496019 w 638929"/>
                <a:gd name="connsiteY1" fmla="*/ 140271 h 515756"/>
                <a:gd name="connsiteX2" fmla="*/ 113818 w 638929"/>
                <a:gd name="connsiteY2" fmla="*/ 59790 h 515756"/>
                <a:gd name="connsiteX3" fmla="*/ 35021 w 638929"/>
                <a:gd name="connsiteY3" fmla="*/ 45983 h 515756"/>
                <a:gd name="connsiteX4" fmla="*/ 0 w 638929"/>
                <a:gd name="connsiteY4" fmla="*/ 20391 h 515756"/>
                <a:gd name="connsiteX5" fmla="*/ 40409 w 638929"/>
                <a:gd name="connsiteY5" fmla="*/ 523 h 515756"/>
                <a:gd name="connsiteX6" fmla="*/ 102369 w 638929"/>
                <a:gd name="connsiteY6" fmla="*/ 12309 h 515756"/>
                <a:gd name="connsiteX7" fmla="*/ 259627 w 638929"/>
                <a:gd name="connsiteY7" fmla="*/ 45310 h 515756"/>
                <a:gd name="connsiteX8" fmla="*/ 493999 w 638929"/>
                <a:gd name="connsiteY8" fmla="*/ 95821 h 515756"/>
                <a:gd name="connsiteX9" fmla="*/ 576500 w 638929"/>
                <a:gd name="connsiteY9" fmla="*/ 154414 h 515756"/>
                <a:gd name="connsiteX10" fmla="*/ 583909 w 638929"/>
                <a:gd name="connsiteY10" fmla="*/ 237252 h 515756"/>
                <a:gd name="connsiteX11" fmla="*/ 590307 w 638929"/>
                <a:gd name="connsiteY11" fmla="*/ 247354 h 515756"/>
                <a:gd name="connsiteX12" fmla="*/ 637450 w 638929"/>
                <a:gd name="connsiteY12" fmla="*/ 323794 h 515756"/>
                <a:gd name="connsiteX13" fmla="*/ 581215 w 638929"/>
                <a:gd name="connsiteY13" fmla="*/ 507992 h 515756"/>
                <a:gd name="connsiteX14" fmla="*/ 558990 w 638929"/>
                <a:gd name="connsiteY14" fmla="*/ 509339 h 515756"/>
                <a:gd name="connsiteX15" fmla="*/ 501070 w 638929"/>
                <a:gd name="connsiteY15" fmla="*/ 397204 h 515756"/>
                <a:gd name="connsiteX16" fmla="*/ 497030 w 638929"/>
                <a:gd name="connsiteY16" fmla="*/ 312345 h 515756"/>
                <a:gd name="connsiteX17" fmla="*/ 523969 w 638929"/>
                <a:gd name="connsiteY17" fmla="*/ 249711 h 515756"/>
                <a:gd name="connsiteX18" fmla="*/ 529693 w 638929"/>
                <a:gd name="connsiteY18" fmla="*/ 247017 h 515756"/>
                <a:gd name="connsiteX19" fmla="*/ 547541 w 638929"/>
                <a:gd name="connsiteY19" fmla="*/ 188425 h 515756"/>
                <a:gd name="connsiteX20" fmla="*/ 522958 w 638929"/>
                <a:gd name="connsiteY20" fmla="*/ 152730 h 51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8929" h="515756">
                  <a:moveTo>
                    <a:pt x="522958" y="152730"/>
                  </a:moveTo>
                  <a:cubicBezTo>
                    <a:pt x="515550" y="145322"/>
                    <a:pt x="505785" y="142291"/>
                    <a:pt x="496019" y="140271"/>
                  </a:cubicBezTo>
                  <a:cubicBezTo>
                    <a:pt x="368731" y="113331"/>
                    <a:pt x="241443" y="84372"/>
                    <a:pt x="113818" y="59790"/>
                  </a:cubicBezTo>
                  <a:cubicBezTo>
                    <a:pt x="69705" y="51371"/>
                    <a:pt x="63981" y="52044"/>
                    <a:pt x="35021" y="45983"/>
                  </a:cubicBezTo>
                  <a:cubicBezTo>
                    <a:pt x="20541" y="42952"/>
                    <a:pt x="0" y="37901"/>
                    <a:pt x="0" y="20391"/>
                  </a:cubicBezTo>
                  <a:cubicBezTo>
                    <a:pt x="0" y="186"/>
                    <a:pt x="25929" y="-1161"/>
                    <a:pt x="40409" y="523"/>
                  </a:cubicBezTo>
                  <a:cubicBezTo>
                    <a:pt x="76104" y="4564"/>
                    <a:pt x="69705" y="7595"/>
                    <a:pt x="102369" y="12309"/>
                  </a:cubicBezTo>
                  <a:cubicBezTo>
                    <a:pt x="154901" y="23422"/>
                    <a:pt x="207096" y="34197"/>
                    <a:pt x="259627" y="45310"/>
                  </a:cubicBezTo>
                  <a:cubicBezTo>
                    <a:pt x="337751" y="62147"/>
                    <a:pt x="415875" y="78984"/>
                    <a:pt x="493999" y="95821"/>
                  </a:cubicBezTo>
                  <a:cubicBezTo>
                    <a:pt x="530030" y="103566"/>
                    <a:pt x="558653" y="121413"/>
                    <a:pt x="576500" y="154414"/>
                  </a:cubicBezTo>
                  <a:cubicBezTo>
                    <a:pt x="581215" y="173945"/>
                    <a:pt x="586266" y="208966"/>
                    <a:pt x="583909" y="237252"/>
                  </a:cubicBezTo>
                  <a:cubicBezTo>
                    <a:pt x="583572" y="241630"/>
                    <a:pt x="585256" y="244660"/>
                    <a:pt x="590307" y="247354"/>
                  </a:cubicBezTo>
                  <a:cubicBezTo>
                    <a:pt x="621287" y="263181"/>
                    <a:pt x="633746" y="291467"/>
                    <a:pt x="637450" y="323794"/>
                  </a:cubicBezTo>
                  <a:cubicBezTo>
                    <a:pt x="645196" y="393163"/>
                    <a:pt x="621960" y="453440"/>
                    <a:pt x="581215" y="507992"/>
                  </a:cubicBezTo>
                  <a:cubicBezTo>
                    <a:pt x="573806" y="517757"/>
                    <a:pt x="567745" y="518431"/>
                    <a:pt x="558990" y="509339"/>
                  </a:cubicBezTo>
                  <a:cubicBezTo>
                    <a:pt x="528346" y="477685"/>
                    <a:pt x="509826" y="440980"/>
                    <a:pt x="501070" y="397204"/>
                  </a:cubicBezTo>
                  <a:cubicBezTo>
                    <a:pt x="495346" y="368581"/>
                    <a:pt x="495009" y="340631"/>
                    <a:pt x="497030" y="312345"/>
                  </a:cubicBezTo>
                  <a:cubicBezTo>
                    <a:pt x="498713" y="289447"/>
                    <a:pt x="503764" y="265538"/>
                    <a:pt x="523969" y="249711"/>
                  </a:cubicBezTo>
                  <a:cubicBezTo>
                    <a:pt x="525653" y="248364"/>
                    <a:pt x="528010" y="247691"/>
                    <a:pt x="529693" y="247017"/>
                  </a:cubicBezTo>
                  <a:cubicBezTo>
                    <a:pt x="547877" y="235568"/>
                    <a:pt x="550235" y="216037"/>
                    <a:pt x="547541" y="188425"/>
                  </a:cubicBezTo>
                  <a:cubicBezTo>
                    <a:pt x="546194" y="182026"/>
                    <a:pt x="542490" y="170241"/>
                    <a:pt x="522958" y="152730"/>
                  </a:cubicBezTo>
                  <a:close/>
                </a:path>
              </a:pathLst>
            </a:custGeom>
            <a:solidFill>
              <a:schemeClr val="accent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2">
              <a:extLst>
                <a:ext uri="{FF2B5EF4-FFF2-40B4-BE49-F238E27FC236}">
                  <a16:creationId xmlns:a16="http://schemas.microsoft.com/office/drawing/2014/main" id="{994DEBDD-FB66-E6F8-513B-BE6424EC61B0}"/>
                </a:ext>
              </a:extLst>
            </p:cNvPr>
            <p:cNvSpPr/>
            <p:nvPr/>
          </p:nvSpPr>
          <p:spPr>
            <a:xfrm>
              <a:off x="7274467" y="4971336"/>
              <a:ext cx="735707" cy="470971"/>
            </a:xfrm>
            <a:custGeom>
              <a:avLst/>
              <a:gdLst>
                <a:gd name="connsiteX0" fmla="*/ 75430 w 735707"/>
                <a:gd name="connsiteY0" fmla="*/ 194045 h 470971"/>
                <a:gd name="connsiteX1" fmla="*/ 0 w 735707"/>
                <a:gd name="connsiteY1" fmla="*/ 152289 h 470971"/>
                <a:gd name="connsiteX2" fmla="*/ 86879 w 735707"/>
                <a:gd name="connsiteY2" fmla="*/ 109860 h 470971"/>
                <a:gd name="connsiteX3" fmla="*/ 484570 w 735707"/>
                <a:gd name="connsiteY3" fmla="*/ 114574 h 470971"/>
                <a:gd name="connsiteX4" fmla="*/ 424967 w 735707"/>
                <a:gd name="connsiteY4" fmla="*/ 86288 h 470971"/>
                <a:gd name="connsiteX5" fmla="*/ 372772 w 735707"/>
                <a:gd name="connsiteY5" fmla="*/ 75512 h 470971"/>
                <a:gd name="connsiteX6" fmla="*/ 339435 w 735707"/>
                <a:gd name="connsiteY6" fmla="*/ 14899 h 470971"/>
                <a:gd name="connsiteX7" fmla="*/ 355935 w 735707"/>
                <a:gd name="connsiteY7" fmla="*/ 1092 h 470971"/>
                <a:gd name="connsiteX8" fmla="*/ 502080 w 735707"/>
                <a:gd name="connsiteY8" fmla="*/ 16582 h 470971"/>
                <a:gd name="connsiteX9" fmla="*/ 628695 w 735707"/>
                <a:gd name="connsiteY9" fmla="*/ 75175 h 470971"/>
                <a:gd name="connsiteX10" fmla="*/ 711197 w 735707"/>
                <a:gd name="connsiteY10" fmla="*/ 144207 h 470971"/>
                <a:gd name="connsiteX11" fmla="*/ 734432 w 735707"/>
                <a:gd name="connsiteY11" fmla="*/ 171146 h 470971"/>
                <a:gd name="connsiteX12" fmla="*/ 734432 w 735707"/>
                <a:gd name="connsiteY12" fmla="*/ 283281 h 470971"/>
                <a:gd name="connsiteX13" fmla="*/ 730054 w 735707"/>
                <a:gd name="connsiteY13" fmla="*/ 435825 h 470971"/>
                <a:gd name="connsiteX14" fmla="*/ 706819 w 735707"/>
                <a:gd name="connsiteY14" fmla="*/ 434141 h 470971"/>
                <a:gd name="connsiteX15" fmla="*/ 623644 w 735707"/>
                <a:gd name="connsiteY15" fmla="*/ 453672 h 470971"/>
                <a:gd name="connsiteX16" fmla="*/ 537102 w 735707"/>
                <a:gd name="connsiteY16" fmla="*/ 470509 h 470971"/>
                <a:gd name="connsiteX17" fmla="*/ 389272 w 735707"/>
                <a:gd name="connsiteY17" fmla="*/ 470846 h 470971"/>
                <a:gd name="connsiteX18" fmla="*/ 325965 w 735707"/>
                <a:gd name="connsiteY18" fmla="*/ 463101 h 470971"/>
                <a:gd name="connsiteX19" fmla="*/ 303403 w 735707"/>
                <a:gd name="connsiteY19" fmla="*/ 394742 h 470971"/>
                <a:gd name="connsiteX20" fmla="*/ 239760 w 735707"/>
                <a:gd name="connsiteY20" fmla="*/ 342211 h 470971"/>
                <a:gd name="connsiteX21" fmla="*/ 295658 w 735707"/>
                <a:gd name="connsiteY21" fmla="*/ 291363 h 470971"/>
                <a:gd name="connsiteX22" fmla="*/ 253566 w 735707"/>
                <a:gd name="connsiteY22" fmla="*/ 278903 h 470971"/>
                <a:gd name="connsiteX23" fmla="*/ 229657 w 735707"/>
                <a:gd name="connsiteY23" fmla="*/ 238831 h 470971"/>
                <a:gd name="connsiteX24" fmla="*/ 265015 w 735707"/>
                <a:gd name="connsiteY24" fmla="*/ 208188 h 470971"/>
                <a:gd name="connsiteX25" fmla="*/ 301383 w 735707"/>
                <a:gd name="connsiteY25" fmla="*/ 202127 h 470971"/>
                <a:gd name="connsiteX26" fmla="*/ 286903 w 735707"/>
                <a:gd name="connsiteY26" fmla="*/ 195055 h 470971"/>
                <a:gd name="connsiteX27" fmla="*/ 75430 w 735707"/>
                <a:gd name="connsiteY27" fmla="*/ 194045 h 47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5707" h="470971">
                  <a:moveTo>
                    <a:pt x="75430" y="194045"/>
                  </a:moveTo>
                  <a:cubicBezTo>
                    <a:pt x="24582" y="193708"/>
                    <a:pt x="0" y="176198"/>
                    <a:pt x="0" y="152289"/>
                  </a:cubicBezTo>
                  <a:cubicBezTo>
                    <a:pt x="0" y="126360"/>
                    <a:pt x="21215" y="110196"/>
                    <a:pt x="86879" y="109860"/>
                  </a:cubicBezTo>
                  <a:cubicBezTo>
                    <a:pt x="108767" y="110196"/>
                    <a:pt x="371425" y="112890"/>
                    <a:pt x="484570" y="114574"/>
                  </a:cubicBezTo>
                  <a:cubicBezTo>
                    <a:pt x="466049" y="96390"/>
                    <a:pt x="447529" y="86961"/>
                    <a:pt x="424967" y="86288"/>
                  </a:cubicBezTo>
                  <a:cubicBezTo>
                    <a:pt x="406783" y="85614"/>
                    <a:pt x="389272" y="83257"/>
                    <a:pt x="372772" y="75512"/>
                  </a:cubicBezTo>
                  <a:cubicBezTo>
                    <a:pt x="348863" y="64063"/>
                    <a:pt x="336404" y="40828"/>
                    <a:pt x="339435" y="14899"/>
                  </a:cubicBezTo>
                  <a:cubicBezTo>
                    <a:pt x="340782" y="4797"/>
                    <a:pt x="346506" y="-2949"/>
                    <a:pt x="355935" y="1092"/>
                  </a:cubicBezTo>
                  <a:cubicBezTo>
                    <a:pt x="403079" y="20960"/>
                    <a:pt x="453590" y="9511"/>
                    <a:pt x="502080" y="16582"/>
                  </a:cubicBezTo>
                  <a:cubicBezTo>
                    <a:pt x="550571" y="23654"/>
                    <a:pt x="590307" y="47226"/>
                    <a:pt x="628695" y="75175"/>
                  </a:cubicBezTo>
                  <a:cubicBezTo>
                    <a:pt x="657655" y="96390"/>
                    <a:pt x="684257" y="120299"/>
                    <a:pt x="711197" y="144207"/>
                  </a:cubicBezTo>
                  <a:cubicBezTo>
                    <a:pt x="731401" y="164412"/>
                    <a:pt x="729717" y="159697"/>
                    <a:pt x="734432" y="171146"/>
                  </a:cubicBezTo>
                  <a:cubicBezTo>
                    <a:pt x="737126" y="208525"/>
                    <a:pt x="734769" y="245903"/>
                    <a:pt x="734432" y="283281"/>
                  </a:cubicBezTo>
                  <a:cubicBezTo>
                    <a:pt x="733758" y="334129"/>
                    <a:pt x="731738" y="384977"/>
                    <a:pt x="730054" y="435825"/>
                  </a:cubicBezTo>
                  <a:cubicBezTo>
                    <a:pt x="722309" y="435488"/>
                    <a:pt x="714227" y="435488"/>
                    <a:pt x="706819" y="434141"/>
                  </a:cubicBezTo>
                  <a:cubicBezTo>
                    <a:pt x="676512" y="429763"/>
                    <a:pt x="650583" y="443906"/>
                    <a:pt x="623644" y="453672"/>
                  </a:cubicBezTo>
                  <a:cubicBezTo>
                    <a:pt x="595695" y="463774"/>
                    <a:pt x="566735" y="469836"/>
                    <a:pt x="537102" y="470509"/>
                  </a:cubicBezTo>
                  <a:cubicBezTo>
                    <a:pt x="487938" y="471519"/>
                    <a:pt x="438437" y="470509"/>
                    <a:pt x="389272" y="470846"/>
                  </a:cubicBezTo>
                  <a:cubicBezTo>
                    <a:pt x="367721" y="471183"/>
                    <a:pt x="346843" y="466468"/>
                    <a:pt x="325965" y="463101"/>
                  </a:cubicBezTo>
                  <a:cubicBezTo>
                    <a:pt x="292965" y="457376"/>
                    <a:pt x="282862" y="419324"/>
                    <a:pt x="303403" y="394742"/>
                  </a:cubicBezTo>
                  <a:cubicBezTo>
                    <a:pt x="274444" y="386324"/>
                    <a:pt x="239760" y="383630"/>
                    <a:pt x="239760" y="342211"/>
                  </a:cubicBezTo>
                  <a:cubicBezTo>
                    <a:pt x="239760" y="308874"/>
                    <a:pt x="267709" y="302139"/>
                    <a:pt x="295658" y="291363"/>
                  </a:cubicBezTo>
                  <a:cubicBezTo>
                    <a:pt x="278485" y="289006"/>
                    <a:pt x="265689" y="284965"/>
                    <a:pt x="253566" y="278903"/>
                  </a:cubicBezTo>
                  <a:cubicBezTo>
                    <a:pt x="235045" y="269475"/>
                    <a:pt x="226963" y="254995"/>
                    <a:pt x="229657" y="238831"/>
                  </a:cubicBezTo>
                  <a:cubicBezTo>
                    <a:pt x="232351" y="223005"/>
                    <a:pt x="245484" y="211555"/>
                    <a:pt x="265015" y="208188"/>
                  </a:cubicBezTo>
                  <a:cubicBezTo>
                    <a:pt x="267709" y="207851"/>
                    <a:pt x="292965" y="205494"/>
                    <a:pt x="301383" y="202127"/>
                  </a:cubicBezTo>
                  <a:cubicBezTo>
                    <a:pt x="297679" y="199433"/>
                    <a:pt x="292965" y="196065"/>
                    <a:pt x="286903" y="195055"/>
                  </a:cubicBezTo>
                  <a:cubicBezTo>
                    <a:pt x="216188" y="194382"/>
                    <a:pt x="145809" y="194382"/>
                    <a:pt x="75430" y="19404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1F0F9944-6B34-B6BE-5292-C72A381B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7" y="293257"/>
            <a:ext cx="1837758" cy="504000"/>
          </a:xfrm>
          <a:prstGeom prst="rect">
            <a:avLst/>
          </a:prstGeom>
        </p:spPr>
      </p:pic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70060A60-AAF1-5352-816D-A17B97340561}"/>
              </a:ext>
            </a:extLst>
          </p:cNvPr>
          <p:cNvSpPr/>
          <p:nvPr/>
        </p:nvSpPr>
        <p:spPr>
          <a:xfrm rot="16200000">
            <a:off x="6894034" y="5415865"/>
            <a:ext cx="1659928" cy="869346"/>
          </a:xfrm>
          <a:prstGeom prst="rightArrow">
            <a:avLst/>
          </a:prstGeom>
          <a:solidFill>
            <a:srgbClr val="9411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74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4">
            <a:extLst>
              <a:ext uri="{FF2B5EF4-FFF2-40B4-BE49-F238E27FC236}">
                <a16:creationId xmlns:a16="http://schemas.microsoft.com/office/drawing/2014/main" id="{B6418651-B54E-357B-C718-26BEFC1A69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B9E2B-F6E2-4F5C-9D9F-9F25EACFB16C}"/>
              </a:ext>
            </a:extLst>
          </p:cNvPr>
          <p:cNvSpPr/>
          <p:nvPr/>
        </p:nvSpPr>
        <p:spPr>
          <a:xfrm>
            <a:off x="-11875" y="2672858"/>
            <a:ext cx="3064747" cy="2924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76FF-236C-45B3-8A46-16212FF67F0C}"/>
              </a:ext>
            </a:extLst>
          </p:cNvPr>
          <p:cNvSpPr txBox="1"/>
          <p:nvPr/>
        </p:nvSpPr>
        <p:spPr>
          <a:xfrm>
            <a:off x="152400" y="3319570"/>
            <a:ext cx="2780672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Geoinformatikai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Intézet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2400" dirty="0">
                <a:solidFill>
                  <a:schemeClr val="accent1"/>
                </a:solidFill>
                <a:cs typeface="Arial" pitchFamily="34" charset="0"/>
              </a:rPr>
              <a:t>SPA </a:t>
            </a:r>
            <a:r>
              <a:rPr lang="en-US" altLang="ko-KR" sz="2400" dirty="0" err="1">
                <a:solidFill>
                  <a:schemeClr val="accent1"/>
                </a:solidFill>
                <a:cs typeface="Arial" pitchFamily="34" charset="0"/>
              </a:rPr>
              <a:t>épület</a:t>
            </a:r>
            <a:endParaRPr lang="ko-KR" altLang="en-US" sz="28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755AC5-E176-4E2E-BB0A-52C11EE2041E}"/>
              </a:ext>
            </a:extLst>
          </p:cNvPr>
          <p:cNvSpPr txBox="1"/>
          <p:nvPr/>
        </p:nvSpPr>
        <p:spPr>
          <a:xfrm>
            <a:off x="5330648" y="1606993"/>
            <a:ext cx="527148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INTÉZETEI</a:t>
            </a:r>
          </a:p>
          <a:p>
            <a:pPr algn="r"/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Pirosalma utca 1-3.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7E11C6-BBF7-4C68-9E52-B8B934809E6F}"/>
              </a:ext>
            </a:extLst>
          </p:cNvPr>
          <p:cNvSpPr txBox="1"/>
          <p:nvPr/>
        </p:nvSpPr>
        <p:spPr>
          <a:xfrm>
            <a:off x="5330648" y="845006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6489FA-7B8B-F04F-1F10-D2E169786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7633" y="2672858"/>
            <a:ext cx="8270049" cy="29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0370342-C8D5-6A3E-47E3-080B98E5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73" y="845006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9">
            <a:extLst>
              <a:ext uri="{FF2B5EF4-FFF2-40B4-BE49-F238E27FC236}">
                <a16:creationId xmlns:a16="http://schemas.microsoft.com/office/drawing/2014/main" id="{F96CEB97-8E38-1C41-AA94-4724D5E093ED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BB773E5-75B1-4538-BD0F-2C1861579425}"/>
              </a:ext>
            </a:extLst>
          </p:cNvPr>
          <p:cNvSpPr/>
          <p:nvPr/>
        </p:nvSpPr>
        <p:spPr>
          <a:xfrm>
            <a:off x="712187" y="1156560"/>
            <a:ext cx="2590708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en-US" altLang="ko-KR" sz="3200" b="1" dirty="0">
                <a:solidFill>
                  <a:schemeClr val="accent2"/>
                </a:solidFill>
                <a:latin typeface="+mj-lt"/>
              </a:rPr>
              <a:t>INTÉZETEI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CD741-4E4F-407D-9EC5-60082ACF8B81}"/>
              </a:ext>
            </a:extLst>
          </p:cNvPr>
          <p:cNvSpPr txBox="1"/>
          <p:nvPr/>
        </p:nvSpPr>
        <p:spPr>
          <a:xfrm>
            <a:off x="597529" y="1772665"/>
            <a:ext cx="3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Budai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út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45.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C65A47-7E59-4FFD-8605-2F00E5380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529" y="328764"/>
            <a:ext cx="9907439" cy="724247"/>
          </a:xfrm>
        </p:spPr>
        <p:txBody>
          <a:bodyPr/>
          <a:lstStyle/>
          <a:p>
            <a:r>
              <a:rPr lang="en-US" altLang="ko-KR" dirty="0"/>
              <a:t>Alba Regia Kar</a:t>
            </a:r>
            <a:endParaRPr lang="ko-KR" altLang="en-US" dirty="0"/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5580563D-452F-43F3-85A8-EF05E4E778CF}"/>
              </a:ext>
            </a:extLst>
          </p:cNvPr>
          <p:cNvSpPr/>
          <p:nvPr/>
        </p:nvSpPr>
        <p:spPr>
          <a:xfrm>
            <a:off x="4867275" y="1665287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10C88536-F0E6-4FD1-A269-0588144C2E90}"/>
              </a:ext>
            </a:extLst>
          </p:cNvPr>
          <p:cNvSpPr/>
          <p:nvPr/>
        </p:nvSpPr>
        <p:spPr>
          <a:xfrm>
            <a:off x="8241636" y="3543300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7A9050-D083-F34B-B69B-B8A4A79B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593" y="2760737"/>
            <a:ext cx="3437304" cy="3053414"/>
          </a:xfrm>
          <a:prstGeom prst="rect">
            <a:avLst/>
          </a:prstGeom>
        </p:spPr>
      </p:pic>
      <p:sp>
        <p:nvSpPr>
          <p:cNvPr id="13" name="Kép helye 12">
            <a:extLst>
              <a:ext uri="{FF2B5EF4-FFF2-40B4-BE49-F238E27FC236}">
                <a16:creationId xmlns:a16="http://schemas.microsoft.com/office/drawing/2014/main" id="{743E3CE4-9BD8-5CFE-B5BA-D80A540F653D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pic>
        <p:nvPicPr>
          <p:cNvPr id="5" name="Kép helye 9">
            <a:extLst>
              <a:ext uri="{FF2B5EF4-FFF2-40B4-BE49-F238E27FC236}">
                <a16:creationId xmlns:a16="http://schemas.microsoft.com/office/drawing/2014/main" id="{DC2D028A-5A1D-E690-6426-D4A24E4FA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56" y="2248923"/>
            <a:ext cx="4826263" cy="3208283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6D2E1A63-73B3-69F1-FB0C-6C38AF20017C}"/>
              </a:ext>
            </a:extLst>
          </p:cNvPr>
          <p:cNvSpPr/>
          <p:nvPr/>
        </p:nvSpPr>
        <p:spPr>
          <a:xfrm>
            <a:off x="494365" y="5116756"/>
            <a:ext cx="4180482" cy="11693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Mérnöki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Intézet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 – </a:t>
            </a:r>
            <a:r>
              <a:rPr lang="en-US" sz="2400" dirty="0">
                <a:solidFill>
                  <a:schemeClr val="bg1"/>
                </a:solidFill>
              </a:rPr>
              <a:t>SBF </a:t>
            </a:r>
            <a:r>
              <a:rPr lang="en-US" sz="2400" dirty="0" err="1">
                <a:solidFill>
                  <a:schemeClr val="bg1"/>
                </a:solidFill>
              </a:rPr>
              <a:t>épület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F84ADE2-AF49-A570-DFAA-AC018ECC9902}"/>
              </a:ext>
            </a:extLst>
          </p:cNvPr>
          <p:cNvSpPr/>
          <p:nvPr/>
        </p:nvSpPr>
        <p:spPr>
          <a:xfrm>
            <a:off x="5775688" y="5446585"/>
            <a:ext cx="5395642" cy="1294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/>
              <a:t>Természettudományi</a:t>
            </a:r>
            <a:r>
              <a:rPr lang="en-US" sz="2800" b="1" dirty="0"/>
              <a:t> </a:t>
            </a:r>
            <a:r>
              <a:rPr lang="en-US" sz="2800" b="1" dirty="0" err="1"/>
              <a:t>és</a:t>
            </a:r>
            <a:r>
              <a:rPr lang="en-US" sz="2800" b="1" dirty="0"/>
              <a:t> </a:t>
            </a:r>
            <a:r>
              <a:rPr lang="en-US" sz="2800" b="1" dirty="0" err="1"/>
              <a:t>Szoftvertechnológiai</a:t>
            </a:r>
            <a:r>
              <a:rPr lang="en-US" sz="2800" b="1" dirty="0"/>
              <a:t> </a:t>
            </a:r>
            <a:r>
              <a:rPr lang="en-US" sz="2800" b="1" dirty="0" err="1"/>
              <a:t>Intézet</a:t>
            </a:r>
            <a:r>
              <a:rPr lang="en-US" sz="2800" b="1" dirty="0"/>
              <a:t> </a:t>
            </a:r>
          </a:p>
          <a:p>
            <a:pPr algn="r"/>
            <a:r>
              <a:rPr lang="en-US" sz="2400" dirty="0"/>
              <a:t>TSZI – </a:t>
            </a:r>
            <a:r>
              <a:rPr lang="en-US" sz="2400" dirty="0">
                <a:solidFill>
                  <a:schemeClr val="accent1"/>
                </a:solidFill>
              </a:rPr>
              <a:t>SBK </a:t>
            </a:r>
            <a:r>
              <a:rPr lang="en-US" sz="2400" dirty="0" err="1">
                <a:solidFill>
                  <a:schemeClr val="accent1"/>
                </a:solidFill>
              </a:rPr>
              <a:t>épület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887E37C0-8A46-5B7E-5489-A96EF5F3E762}"/>
              </a:ext>
            </a:extLst>
          </p:cNvPr>
          <p:cNvSpPr>
            <a:spLocks noChangeAspect="1"/>
          </p:cNvSpPr>
          <p:nvPr/>
        </p:nvSpPr>
        <p:spPr>
          <a:xfrm>
            <a:off x="306199" y="3377690"/>
            <a:ext cx="2527880" cy="1992849"/>
          </a:xfrm>
          <a:custGeom>
            <a:avLst/>
            <a:gdLst>
              <a:gd name="connsiteX0" fmla="*/ 2816801 w 3030432"/>
              <a:gd name="connsiteY0" fmla="*/ 1302269 h 2389028"/>
              <a:gd name="connsiteX1" fmla="*/ 2816801 w 3030432"/>
              <a:gd name="connsiteY1" fmla="*/ 1414911 h 2389028"/>
              <a:gd name="connsiteX2" fmla="*/ 2816801 w 3030432"/>
              <a:gd name="connsiteY2" fmla="*/ 1302269 h 2389028"/>
              <a:gd name="connsiteX3" fmla="*/ 562836 w 3030432"/>
              <a:gd name="connsiteY3" fmla="*/ 927283 h 2389028"/>
              <a:gd name="connsiteX4" fmla="*/ 537673 w 3030432"/>
              <a:gd name="connsiteY4" fmla="*/ 933593 h 2389028"/>
              <a:gd name="connsiteX5" fmla="*/ 562836 w 3030432"/>
              <a:gd name="connsiteY5" fmla="*/ 933593 h 2389028"/>
              <a:gd name="connsiteX6" fmla="*/ 562836 w 3030432"/>
              <a:gd name="connsiteY6" fmla="*/ 927283 h 2389028"/>
              <a:gd name="connsiteX7" fmla="*/ 1150461 w 3030432"/>
              <a:gd name="connsiteY7" fmla="*/ 202377 h 2389028"/>
              <a:gd name="connsiteX8" fmla="*/ 1130911 w 3030432"/>
              <a:gd name="connsiteY8" fmla="*/ 204988 h 2389028"/>
              <a:gd name="connsiteX9" fmla="*/ 1225770 w 3030432"/>
              <a:gd name="connsiteY9" fmla="*/ 204988 h 2389028"/>
              <a:gd name="connsiteX10" fmla="*/ 1150461 w 3030432"/>
              <a:gd name="connsiteY10" fmla="*/ 202377 h 2389028"/>
              <a:gd name="connsiteX11" fmla="*/ 1158778 w 3030432"/>
              <a:gd name="connsiteY11" fmla="*/ 176 h 2389028"/>
              <a:gd name="connsiteX12" fmla="*/ 1356183 w 3030432"/>
              <a:gd name="connsiteY12" fmla="*/ 12982 h 2389028"/>
              <a:gd name="connsiteX13" fmla="*/ 1885183 w 3030432"/>
              <a:gd name="connsiteY13" fmla="*/ 424426 h 2389028"/>
              <a:gd name="connsiteX14" fmla="*/ 2306423 w 3030432"/>
              <a:gd name="connsiteY14" fmla="*/ 417896 h 2389028"/>
              <a:gd name="connsiteX15" fmla="*/ 2505614 w 3030432"/>
              <a:gd name="connsiteY15" fmla="*/ 741174 h 2389028"/>
              <a:gd name="connsiteX16" fmla="*/ 2920323 w 3030432"/>
              <a:gd name="connsiteY16" fmla="*/ 1008937 h 2389028"/>
              <a:gd name="connsiteX17" fmla="*/ 2956244 w 3030432"/>
              <a:gd name="connsiteY17" fmla="*/ 1635900 h 2389028"/>
              <a:gd name="connsiteX18" fmla="*/ 2440306 w 3030432"/>
              <a:gd name="connsiteY18" fmla="*/ 1939585 h 2389028"/>
              <a:gd name="connsiteX19" fmla="*/ 1369486 w 3030432"/>
              <a:gd name="connsiteY19" fmla="*/ 1935740 h 2389028"/>
              <a:gd name="connsiteX20" fmla="*/ 1490944 w 3030432"/>
              <a:gd name="connsiteY20" fmla="*/ 2389028 h 2389028"/>
              <a:gd name="connsiteX21" fmla="*/ 701674 w 3030432"/>
              <a:gd name="connsiteY21" fmla="*/ 1933342 h 2389028"/>
              <a:gd name="connsiteX22" fmla="*/ 621462 w 3030432"/>
              <a:gd name="connsiteY22" fmla="*/ 1933054 h 2389028"/>
              <a:gd name="connsiteX23" fmla="*/ 4296 w 3030432"/>
              <a:gd name="connsiteY23" fmla="*/ 1436710 h 2389028"/>
              <a:gd name="connsiteX24" fmla="*/ 373290 w 3030432"/>
              <a:gd name="connsiteY24" fmla="*/ 767296 h 2389028"/>
              <a:gd name="connsiteX25" fmla="*/ 663912 w 3030432"/>
              <a:gd name="connsiteY25" fmla="*/ 172988 h 2389028"/>
              <a:gd name="connsiteX26" fmla="*/ 1158778 w 3030432"/>
              <a:gd name="connsiteY26" fmla="*/ 176 h 2389028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30432" h="2389034">
                <a:moveTo>
                  <a:pt x="2816801" y="1302269"/>
                </a:moveTo>
                <a:lnTo>
                  <a:pt x="2816801" y="1414911"/>
                </a:lnTo>
                <a:cubicBezTo>
                  <a:pt x="2823903" y="1379524"/>
                  <a:pt x="2824274" y="1341419"/>
                  <a:pt x="2816801" y="1302269"/>
                </a:cubicBezTo>
                <a:close/>
                <a:moveTo>
                  <a:pt x="562836" y="927283"/>
                </a:moveTo>
                <a:lnTo>
                  <a:pt x="537673" y="933593"/>
                </a:lnTo>
                <a:lnTo>
                  <a:pt x="562836" y="933593"/>
                </a:lnTo>
                <a:lnTo>
                  <a:pt x="562836" y="927283"/>
                </a:lnTo>
                <a:close/>
                <a:moveTo>
                  <a:pt x="1150461" y="202377"/>
                </a:moveTo>
                <a:lnTo>
                  <a:pt x="1130911" y="204988"/>
                </a:lnTo>
                <a:lnTo>
                  <a:pt x="1225770" y="204988"/>
                </a:lnTo>
                <a:cubicBezTo>
                  <a:pt x="1201550" y="202774"/>
                  <a:pt x="1176451" y="201940"/>
                  <a:pt x="1150461" y="202377"/>
                </a:cubicBezTo>
                <a:close/>
                <a:moveTo>
                  <a:pt x="1158778" y="176"/>
                </a:moveTo>
                <a:cubicBezTo>
                  <a:pt x="1218355" y="-965"/>
                  <a:pt x="1282984" y="3457"/>
                  <a:pt x="1356183" y="12982"/>
                </a:cubicBezTo>
                <a:cubicBezTo>
                  <a:pt x="1619595" y="56522"/>
                  <a:pt x="1824229" y="256800"/>
                  <a:pt x="1885183" y="424426"/>
                </a:cubicBezTo>
                <a:cubicBezTo>
                  <a:pt x="2026685" y="343878"/>
                  <a:pt x="2125737" y="331905"/>
                  <a:pt x="2306423" y="417896"/>
                </a:cubicBezTo>
                <a:cubicBezTo>
                  <a:pt x="2441394" y="514771"/>
                  <a:pt x="2491463" y="592051"/>
                  <a:pt x="2505614" y="741174"/>
                </a:cubicBezTo>
                <a:cubicBezTo>
                  <a:pt x="2632965" y="740085"/>
                  <a:pt x="2825625" y="869613"/>
                  <a:pt x="2920323" y="1008937"/>
                </a:cubicBezTo>
                <a:cubicBezTo>
                  <a:pt x="3045498" y="1217926"/>
                  <a:pt x="3072710" y="1449771"/>
                  <a:pt x="2956244" y="1635900"/>
                </a:cubicBezTo>
                <a:cubicBezTo>
                  <a:pt x="2827803" y="1818765"/>
                  <a:pt x="2666709" y="1923258"/>
                  <a:pt x="2440306" y="1939585"/>
                </a:cubicBezTo>
                <a:lnTo>
                  <a:pt x="1369486" y="1935740"/>
                </a:lnTo>
                <a:cubicBezTo>
                  <a:pt x="1190897" y="2029686"/>
                  <a:pt x="1193283" y="2256982"/>
                  <a:pt x="1490944" y="2389028"/>
                </a:cubicBezTo>
                <a:cubicBezTo>
                  <a:pt x="1227854" y="2389533"/>
                  <a:pt x="869514" y="2361462"/>
                  <a:pt x="701674" y="1933342"/>
                </a:cubicBezTo>
                <a:lnTo>
                  <a:pt x="621462" y="1933054"/>
                </a:lnTo>
                <a:cubicBezTo>
                  <a:pt x="477783" y="1930877"/>
                  <a:pt x="66339" y="1817677"/>
                  <a:pt x="4296" y="1436710"/>
                </a:cubicBezTo>
                <a:cubicBezTo>
                  <a:pt x="-20739" y="1258199"/>
                  <a:pt x="58719" y="919683"/>
                  <a:pt x="373290" y="767296"/>
                </a:cubicBezTo>
                <a:cubicBezTo>
                  <a:pt x="378732" y="624706"/>
                  <a:pt x="465810" y="318845"/>
                  <a:pt x="663912" y="172988"/>
                </a:cubicBezTo>
                <a:cubicBezTo>
                  <a:pt x="846776" y="57065"/>
                  <a:pt x="980048" y="3593"/>
                  <a:pt x="1158778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Group 54">
            <a:extLst>
              <a:ext uri="{FF2B5EF4-FFF2-40B4-BE49-F238E27FC236}">
                <a16:creationId xmlns:a16="http://schemas.microsoft.com/office/drawing/2014/main" id="{5D2AF73E-B071-1C93-1A09-DBED709F2279}"/>
              </a:ext>
            </a:extLst>
          </p:cNvPr>
          <p:cNvGrpSpPr/>
          <p:nvPr/>
        </p:nvGrpSpPr>
        <p:grpSpPr>
          <a:xfrm>
            <a:off x="486134" y="2760737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156CC2C8-53FA-CFAF-3DF8-67E256EA3B3D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062E053F-5F4E-7B68-F659-9DA155BF0BB7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C5BFD92F-3F32-2B2B-C922-79F15BB2D99A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D45FD034-7A72-C73E-B8F6-6C581FA1D369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9C3F3314-34E2-2561-EBDB-AFA8E024F289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60">
              <a:extLst>
                <a:ext uri="{FF2B5EF4-FFF2-40B4-BE49-F238E27FC236}">
                  <a16:creationId xmlns:a16="http://schemas.microsoft.com/office/drawing/2014/main" id="{FF0DE455-FD0E-F809-5C36-39BE5CC4D450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56A28CF3-33A7-EFD0-F4F2-054840D1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596" y="28555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helye 7" descr="A képen kültéri, ég, fa, épület látható&#10;&#10;Automatikusan generált leírás">
            <a:extLst>
              <a:ext uri="{FF2B5EF4-FFF2-40B4-BE49-F238E27FC236}">
                <a16:creationId xmlns:a16="http://schemas.microsoft.com/office/drawing/2014/main" id="{9134F162-9398-C850-92EC-2402A3157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Oval 91">
            <a:extLst>
              <a:ext uri="{FF2B5EF4-FFF2-40B4-BE49-F238E27FC236}">
                <a16:creationId xmlns:a16="http://schemas.microsoft.com/office/drawing/2014/main" id="{29ED8F34-9B10-DEBC-A4DF-B165E07C1018}"/>
              </a:ext>
            </a:extLst>
          </p:cNvPr>
          <p:cNvSpPr>
            <a:spLocks noChangeAspect="1"/>
          </p:cNvSpPr>
          <p:nvPr/>
        </p:nvSpPr>
        <p:spPr>
          <a:xfrm flipH="1">
            <a:off x="4562083" y="115471"/>
            <a:ext cx="2160000" cy="21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8800" dirty="0"/>
              <a:t>S</a:t>
            </a:r>
            <a:endParaRPr lang="ko-KR" altLang="en-US" sz="8800" dirty="0"/>
          </a:p>
        </p:txBody>
      </p:sp>
      <p:sp>
        <p:nvSpPr>
          <p:cNvPr id="4" name="Oval 91">
            <a:extLst>
              <a:ext uri="{FF2B5EF4-FFF2-40B4-BE49-F238E27FC236}">
                <a16:creationId xmlns:a16="http://schemas.microsoft.com/office/drawing/2014/main" id="{2C0866E3-B576-E4CB-F8E1-EDAD1BB32ECE}"/>
              </a:ext>
            </a:extLst>
          </p:cNvPr>
          <p:cNvSpPr>
            <a:spLocks noChangeAspect="1"/>
          </p:cNvSpPr>
          <p:nvPr/>
        </p:nvSpPr>
        <p:spPr>
          <a:xfrm flipH="1">
            <a:off x="5754516" y="1458232"/>
            <a:ext cx="1440000" cy="14432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4400" dirty="0"/>
              <a:t>C1</a:t>
            </a:r>
            <a:endParaRPr lang="ko-KR" altLang="en-US" sz="44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71BC9DC-F54B-6FFA-00F2-7B977BDA33D6}"/>
              </a:ext>
            </a:extLst>
          </p:cNvPr>
          <p:cNvSpPr/>
          <p:nvPr/>
        </p:nvSpPr>
        <p:spPr>
          <a:xfrm>
            <a:off x="7079673" y="5500255"/>
            <a:ext cx="4913892" cy="112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4E2E4EF4-169D-C158-5289-8EE2298EB145}"/>
              </a:ext>
            </a:extLst>
          </p:cNvPr>
          <p:cNvSpPr txBox="1"/>
          <p:nvPr/>
        </p:nvSpPr>
        <p:spPr>
          <a:xfrm>
            <a:off x="6722083" y="151695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E542DE75-0B94-4BE2-0492-4DDD72198F7D}"/>
              </a:ext>
            </a:extLst>
          </p:cNvPr>
          <p:cNvSpPr txBox="1"/>
          <p:nvPr/>
        </p:nvSpPr>
        <p:spPr>
          <a:xfrm>
            <a:off x="6722083" y="912310"/>
            <a:ext cx="527148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ÉPÜLETEI</a:t>
            </a:r>
          </a:p>
          <a:p>
            <a:pPr algn="r"/>
            <a:endParaRPr lang="hu-HU" altLang="ko-KR" sz="2400" b="1" dirty="0">
              <a:solidFill>
                <a:schemeClr val="accent1"/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C1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45. 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Pirosalma utca 1-3.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C947117-AA49-3011-7EB6-747DD3CCEE36}"/>
              </a:ext>
            </a:extLst>
          </p:cNvPr>
          <p:cNvSpPr/>
          <p:nvPr/>
        </p:nvSpPr>
        <p:spPr>
          <a:xfrm>
            <a:off x="3027392" y="5892290"/>
            <a:ext cx="9164608" cy="18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1">
            <a:extLst>
              <a:ext uri="{FF2B5EF4-FFF2-40B4-BE49-F238E27FC236}">
                <a16:creationId xmlns:a16="http://schemas.microsoft.com/office/drawing/2014/main" id="{741B7970-C26A-F54D-2607-B4FFFE47A03F}"/>
              </a:ext>
            </a:extLst>
          </p:cNvPr>
          <p:cNvSpPr>
            <a:spLocks noChangeAspect="1"/>
          </p:cNvSpPr>
          <p:nvPr/>
        </p:nvSpPr>
        <p:spPr>
          <a:xfrm flipH="1">
            <a:off x="7525714" y="2787523"/>
            <a:ext cx="1080000" cy="108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 err="1"/>
              <a:t>K</a:t>
            </a:r>
            <a:endParaRPr lang="ko-KR" altLang="en-US" sz="8800" dirty="0"/>
          </a:p>
        </p:txBody>
      </p:sp>
      <p:sp>
        <p:nvSpPr>
          <p:cNvPr id="11" name="Oval 91">
            <a:extLst>
              <a:ext uri="{FF2B5EF4-FFF2-40B4-BE49-F238E27FC236}">
                <a16:creationId xmlns:a16="http://schemas.microsoft.com/office/drawing/2014/main" id="{C9A9C255-8871-13C6-6A57-C727FB96792D}"/>
              </a:ext>
            </a:extLst>
          </p:cNvPr>
          <p:cNvSpPr>
            <a:spLocks noChangeAspect="1"/>
          </p:cNvSpPr>
          <p:nvPr/>
        </p:nvSpPr>
        <p:spPr>
          <a:xfrm flipH="1">
            <a:off x="8624608" y="5120400"/>
            <a:ext cx="1080000" cy="10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/>
              <a:t>PA</a:t>
            </a:r>
            <a:endParaRPr lang="ko-KR" altLang="en-US" sz="8800" dirty="0"/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854D78A3-651F-053C-9598-E7B6CB8509C8}"/>
              </a:ext>
            </a:extLst>
          </p:cNvPr>
          <p:cNvSpPr>
            <a:spLocks noChangeAspect="1"/>
          </p:cNvSpPr>
          <p:nvPr/>
        </p:nvSpPr>
        <p:spPr>
          <a:xfrm flipH="1">
            <a:off x="7328608" y="3613936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6600" dirty="0"/>
              <a:t>F</a:t>
            </a:r>
            <a:endParaRPr lang="ko-KR" altLang="en-US" sz="138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149E02-0C68-7266-6DDD-59F1A2B3BE06}"/>
              </a:ext>
            </a:extLst>
          </p:cNvPr>
          <p:cNvSpPr txBox="1"/>
          <p:nvPr/>
        </p:nvSpPr>
        <p:spPr>
          <a:xfrm>
            <a:off x="7079672" y="6213599"/>
            <a:ext cx="4913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S =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Szfvár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B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= Budai út PA = Pirosalma utca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DD9A980-FBC6-C841-696F-90A13452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5" y="612826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Felvételi tudnivalók</a:t>
            </a:r>
            <a:endParaRPr lang="en-US" cap="small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030F3C-3F14-4280-AA6C-19204206B3E0}"/>
              </a:ext>
            </a:extLst>
          </p:cNvPr>
          <p:cNvGrpSpPr/>
          <p:nvPr/>
        </p:nvGrpSpPr>
        <p:grpSpPr>
          <a:xfrm rot="16200000">
            <a:off x="8019960" y="2640234"/>
            <a:ext cx="6404152" cy="1704274"/>
            <a:chOff x="3960971" y="2767117"/>
            <a:chExt cx="4267200" cy="13214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00CC3D4-3213-44FE-AEA1-D00F01745FC6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9FB98-AB9C-4644-A8E5-20D1B778615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6388DEA-7EFF-4878-98F7-417A594FE6F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DB4C64B-2027-487F-AE96-A7A3A8516637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19C4EF18-7F43-4D6E-ACAF-E47946F46669}"/>
              </a:ext>
            </a:extLst>
          </p:cNvPr>
          <p:cNvGrpSpPr/>
          <p:nvPr/>
        </p:nvGrpSpPr>
        <p:grpSpPr>
          <a:xfrm rot="21305829" flipH="1">
            <a:off x="388050" y="3006314"/>
            <a:ext cx="1389702" cy="1123553"/>
            <a:chOff x="8338752" y="1211990"/>
            <a:chExt cx="3851961" cy="31142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597336B-849F-41FC-8FBF-F6FB448FBA73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rgbClr val="000000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FCBCE89-77CA-4B4E-BDA6-1A6C8C0F5D90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E290C5-17C5-4E8C-84C3-8D553BE9FF39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2F9C513-FADF-4D04-84EE-961B06D79CF7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5D5EF7-4D68-451A-B3EF-253EC99AC78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7E294D0-AABC-44BF-B931-92E93C29B2EC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34A1B24-026B-4C86-A1A6-DAF05C52EA44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2BFA7B-2E28-4C79-B559-1D0B0309EE94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938BF-274F-4644-8F23-CD7AE6676BA0}"/>
              </a:ext>
            </a:extLst>
          </p:cNvPr>
          <p:cNvGrpSpPr/>
          <p:nvPr/>
        </p:nvGrpSpPr>
        <p:grpSpPr>
          <a:xfrm>
            <a:off x="1446763" y="2639278"/>
            <a:ext cx="10061655" cy="2617601"/>
            <a:chOff x="1427713" y="2852132"/>
            <a:chExt cx="10061655" cy="26176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B454B5-5F77-4C49-9103-B7C97A7995BA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09" name="Block Arc 108">
                <a:extLst>
                  <a:ext uri="{FF2B5EF4-FFF2-40B4-BE49-F238E27FC236}">
                    <a16:creationId xmlns:a16="http://schemas.microsoft.com/office/drawing/2014/main" id="{FE8A1025-CBFC-402B-BE6B-AFFE5D4E969B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0" name="Block Arc 109">
                <a:extLst>
                  <a:ext uri="{FF2B5EF4-FFF2-40B4-BE49-F238E27FC236}">
                    <a16:creationId xmlns:a16="http://schemas.microsoft.com/office/drawing/2014/main" id="{5B9948DF-5A0A-4747-B694-A56DACB3FF4D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:a16="http://schemas.microsoft.com/office/drawing/2014/main" id="{E67BDBDC-F19E-406B-B8E2-0E2179EB9E4D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Block Arc 111">
                <a:extLst>
                  <a:ext uri="{FF2B5EF4-FFF2-40B4-BE49-F238E27FC236}">
                    <a16:creationId xmlns:a16="http://schemas.microsoft.com/office/drawing/2014/main" id="{330036F1-9DAC-4969-B3EF-83EF2CF63EB1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Block Arc 112">
                <a:extLst>
                  <a:ext uri="{FF2B5EF4-FFF2-40B4-BE49-F238E27FC236}">
                    <a16:creationId xmlns:a16="http://schemas.microsoft.com/office/drawing/2014/main" id="{E40E8946-5E4B-4C26-84C5-466244B4392C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Block Arc 160">
                <a:extLst>
                  <a:ext uri="{FF2B5EF4-FFF2-40B4-BE49-F238E27FC236}">
                    <a16:creationId xmlns:a16="http://schemas.microsoft.com/office/drawing/2014/main" id="{66238CEF-C54D-4BBA-BA3E-140CFFCE07D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BD60E6-79DF-41AA-859E-722ADC1D512C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7054A256-8CF5-4768-B0E4-8D3ABDC99DD0}"/>
              </a:ext>
            </a:extLst>
          </p:cNvPr>
          <p:cNvSpPr/>
          <p:nvPr/>
        </p:nvSpPr>
        <p:spPr>
          <a:xfrm>
            <a:off x="5063178" y="340108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78EFDC-91F9-4AB0-86AA-EF757AA65B89}"/>
              </a:ext>
            </a:extLst>
          </p:cNvPr>
          <p:cNvSpPr/>
          <p:nvPr/>
        </p:nvSpPr>
        <p:spPr>
          <a:xfrm>
            <a:off x="3543531" y="3869278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58C1468-307F-4474-A7C3-796841EE438D}"/>
              </a:ext>
            </a:extLst>
          </p:cNvPr>
          <p:cNvSpPr/>
          <p:nvPr/>
        </p:nvSpPr>
        <p:spPr>
          <a:xfrm>
            <a:off x="2014569" y="3384889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E9AEEA8-BE6A-406B-BB73-D62F6237E8FD}"/>
              </a:ext>
            </a:extLst>
          </p:cNvPr>
          <p:cNvSpPr/>
          <p:nvPr/>
        </p:nvSpPr>
        <p:spPr>
          <a:xfrm>
            <a:off x="6601454" y="3869278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1" name="Oval 100">
            <a:extLst>
              <a:ext uri="{FF2B5EF4-FFF2-40B4-BE49-F238E27FC236}">
                <a16:creationId xmlns:a16="http://schemas.microsoft.com/office/drawing/2014/main" id="{102A3DBB-340A-440D-BDBC-B66D4D01EFDC}"/>
              </a:ext>
            </a:extLst>
          </p:cNvPr>
          <p:cNvSpPr/>
          <p:nvPr/>
        </p:nvSpPr>
        <p:spPr>
          <a:xfrm>
            <a:off x="8130415" y="3384889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D97E1B44-B49D-405E-95C5-A37725F4C545}"/>
              </a:ext>
            </a:extLst>
          </p:cNvPr>
          <p:cNvSpPr/>
          <p:nvPr/>
        </p:nvSpPr>
        <p:spPr>
          <a:xfrm flipH="1">
            <a:off x="6744628" y="405442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3" name="Teardrop 1">
            <a:extLst>
              <a:ext uri="{FF2B5EF4-FFF2-40B4-BE49-F238E27FC236}">
                <a16:creationId xmlns:a16="http://schemas.microsoft.com/office/drawing/2014/main" id="{C847896E-BD24-44C0-9042-AA9B5E52CAB5}"/>
              </a:ext>
            </a:extLst>
          </p:cNvPr>
          <p:cNvSpPr/>
          <p:nvPr/>
        </p:nvSpPr>
        <p:spPr>
          <a:xfrm rot="18805991">
            <a:off x="8288691" y="3545131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5" name="Donut 39">
            <a:extLst>
              <a:ext uri="{FF2B5EF4-FFF2-40B4-BE49-F238E27FC236}">
                <a16:creationId xmlns:a16="http://schemas.microsoft.com/office/drawing/2014/main" id="{DD09BE52-0808-4E49-8B9D-FD83EFC511C3}"/>
              </a:ext>
            </a:extLst>
          </p:cNvPr>
          <p:cNvSpPr/>
          <p:nvPr/>
        </p:nvSpPr>
        <p:spPr>
          <a:xfrm>
            <a:off x="2159210" y="3529530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4AE6051-F7A4-4254-AA82-C97EC6D2EA80}"/>
              </a:ext>
            </a:extLst>
          </p:cNvPr>
          <p:cNvSpPr txBox="1"/>
          <p:nvPr/>
        </p:nvSpPr>
        <p:spPr>
          <a:xfrm>
            <a:off x="1231370" y="2873150"/>
            <a:ext cx="24962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2024. dec. közepe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922E751-894A-4733-B544-07EBEF4D93A8}"/>
              </a:ext>
            </a:extLst>
          </p:cNvPr>
          <p:cNvSpPr txBox="1"/>
          <p:nvPr/>
        </p:nvSpPr>
        <p:spPr>
          <a:xfrm>
            <a:off x="2783507" y="4596291"/>
            <a:ext cx="21951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febr. 15.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A74C5-4151-40DD-ABE2-11558BFAC45C}"/>
              </a:ext>
            </a:extLst>
          </p:cNvPr>
          <p:cNvSpPr txBox="1"/>
          <p:nvPr/>
        </p:nvSpPr>
        <p:spPr>
          <a:xfrm>
            <a:off x="4632232" y="2898980"/>
            <a:ext cx="17120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34271-013B-4AB1-883B-F2AFC48CB182}"/>
              </a:ext>
            </a:extLst>
          </p:cNvPr>
          <p:cNvSpPr txBox="1"/>
          <p:nvPr/>
        </p:nvSpPr>
        <p:spPr>
          <a:xfrm>
            <a:off x="6028425" y="4687978"/>
            <a:ext cx="190477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645120-9379-4F2B-A99D-3518B9BEE013}"/>
              </a:ext>
            </a:extLst>
          </p:cNvPr>
          <p:cNvSpPr txBox="1"/>
          <p:nvPr/>
        </p:nvSpPr>
        <p:spPr>
          <a:xfrm>
            <a:off x="7612177" y="2929757"/>
            <a:ext cx="17935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aug.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75228B2-8D83-41D4-99CB-6BAAF018A6E6}"/>
              </a:ext>
            </a:extLst>
          </p:cNvPr>
          <p:cNvSpPr txBox="1"/>
          <p:nvPr/>
        </p:nvSpPr>
        <p:spPr>
          <a:xfrm>
            <a:off x="10021567" y="3580660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B58CBD-4473-4574-81DE-4FD1A4834E64}"/>
              </a:ext>
            </a:extLst>
          </p:cNvPr>
          <p:cNvSpPr txBox="1"/>
          <p:nvPr/>
        </p:nvSpPr>
        <p:spPr>
          <a:xfrm>
            <a:off x="2441838" y="5176569"/>
            <a:ext cx="287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Jelentkezési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hitelesítési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0E6A521-D88B-4C25-99C7-9DB91CCE7A6F}"/>
              </a:ext>
            </a:extLst>
          </p:cNvPr>
          <p:cNvGrpSpPr/>
          <p:nvPr/>
        </p:nvGrpSpPr>
        <p:grpSpPr>
          <a:xfrm>
            <a:off x="1381500" y="2052961"/>
            <a:ext cx="2180750" cy="1069179"/>
            <a:chOff x="1985511" y="4287438"/>
            <a:chExt cx="2380861" cy="1069179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F4618F2-4883-423B-AE84-8CF62C57CB54}"/>
                </a:ext>
              </a:extLst>
            </p:cNvPr>
            <p:cNvSpPr txBox="1"/>
            <p:nvPr/>
          </p:nvSpPr>
          <p:spPr>
            <a:xfrm>
              <a:off x="2002624" y="4648731"/>
              <a:ext cx="2346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FFT, E-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felvételi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03AA2BC-49B1-466E-A167-64AEAF6946A3}"/>
                </a:ext>
              </a:extLst>
            </p:cNvPr>
            <p:cNvSpPr txBox="1"/>
            <p:nvPr/>
          </p:nvSpPr>
          <p:spPr>
            <a:xfrm>
              <a:off x="1985511" y="4287438"/>
              <a:ext cx="2380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Indulás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84529F9-1047-4826-8B79-9416E4A16560}"/>
              </a:ext>
            </a:extLst>
          </p:cNvPr>
          <p:cNvSpPr txBox="1"/>
          <p:nvPr/>
        </p:nvSpPr>
        <p:spPr>
          <a:xfrm>
            <a:off x="6049015" y="5207242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Ponthatárok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kihirdetése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C191C3-10BB-43C7-BB71-6081C453520A}"/>
              </a:ext>
            </a:extLst>
          </p:cNvPr>
          <p:cNvSpPr txBox="1"/>
          <p:nvPr/>
        </p:nvSpPr>
        <p:spPr>
          <a:xfrm>
            <a:off x="4125264" y="2172951"/>
            <a:ext cx="258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Módosítási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pótlási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9979540-F977-4FFD-BB36-D7DCF76C6D3D}"/>
              </a:ext>
            </a:extLst>
          </p:cNvPr>
          <p:cNvGrpSpPr/>
          <p:nvPr/>
        </p:nvGrpSpPr>
        <p:grpSpPr>
          <a:xfrm>
            <a:off x="9067420" y="3948079"/>
            <a:ext cx="1826106" cy="1401659"/>
            <a:chOff x="1970824" y="4163111"/>
            <a:chExt cx="2389271" cy="14016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467797D-35B8-429F-AEBB-297597EAFB8A}"/>
                </a:ext>
              </a:extLst>
            </p:cNvPr>
            <p:cNvSpPr txBox="1"/>
            <p:nvPr/>
          </p:nvSpPr>
          <p:spPr>
            <a:xfrm>
              <a:off x="2013458" y="4549107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Üdv az EGYETEMEN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  <a:sym typeface="Wingdings" panose="05000000000000000000" pitchFamily="2" charset="2"/>
                </a:rPr>
                <a:t>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9D64E58-BB63-4D88-88D0-E95109F22BD8}"/>
                </a:ext>
              </a:extLst>
            </p:cNvPr>
            <p:cNvSpPr txBox="1"/>
            <p:nvPr/>
          </p:nvSpPr>
          <p:spPr>
            <a:xfrm>
              <a:off x="1970824" y="4163111"/>
              <a:ext cx="2380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szeptember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13B9285-80FB-4AF7-AADC-36E601DD3EDE}"/>
              </a:ext>
            </a:extLst>
          </p:cNvPr>
          <p:cNvSpPr txBox="1"/>
          <p:nvPr/>
        </p:nvSpPr>
        <p:spPr>
          <a:xfrm>
            <a:off x="7578024" y="2166181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Boldogság, mert felvettek!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rapezoid 13">
            <a:extLst>
              <a:ext uri="{FF2B5EF4-FFF2-40B4-BE49-F238E27FC236}">
                <a16:creationId xmlns:a16="http://schemas.microsoft.com/office/drawing/2014/main" id="{56112432-D27A-32BF-87FE-6590DE90C722}"/>
              </a:ext>
            </a:extLst>
          </p:cNvPr>
          <p:cNvSpPr>
            <a:spLocks noChangeAspect="1"/>
          </p:cNvSpPr>
          <p:nvPr/>
        </p:nvSpPr>
        <p:spPr>
          <a:xfrm>
            <a:off x="3665066" y="4036945"/>
            <a:ext cx="432000" cy="36528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Oval 21">
            <a:extLst>
              <a:ext uri="{FF2B5EF4-FFF2-40B4-BE49-F238E27FC236}">
                <a16:creationId xmlns:a16="http://schemas.microsoft.com/office/drawing/2014/main" id="{8A7CD097-8603-34B3-4534-06E8C807796A}"/>
              </a:ext>
            </a:extLst>
          </p:cNvPr>
          <p:cNvSpPr>
            <a:spLocks noChangeAspect="1"/>
          </p:cNvSpPr>
          <p:nvPr/>
        </p:nvSpPr>
        <p:spPr>
          <a:xfrm>
            <a:off x="5202414" y="3518462"/>
            <a:ext cx="428422" cy="432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1EAC59-A41B-CD34-A424-BD0B1D8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2542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8341</TotalTime>
  <Words>1746</Words>
  <Application>Microsoft Office PowerPoint</Application>
  <PresentationFormat>Szélesvásznú</PresentationFormat>
  <Paragraphs>406</Paragraphs>
  <Slides>32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6</vt:i4>
      </vt:variant>
      <vt:variant>
        <vt:lpstr>Diacímek</vt:lpstr>
      </vt:variant>
      <vt:variant>
        <vt:i4>32</vt:i4>
      </vt:variant>
    </vt:vector>
  </HeadingPairs>
  <TitlesOfParts>
    <vt:vector size="45" baseType="lpstr">
      <vt:lpstr>Aptos</vt:lpstr>
      <vt:lpstr>Aptos Narrow</vt:lpstr>
      <vt:lpstr>Arial</vt:lpstr>
      <vt:lpstr>Calibri</vt:lpstr>
      <vt:lpstr>Open Sans</vt:lpstr>
      <vt:lpstr>Open Sans Light</vt:lpstr>
      <vt:lpstr>Wingdings</vt:lpstr>
      <vt:lpstr>Contents Slide Master</vt:lpstr>
      <vt:lpstr>Section Break Slide Master</vt:lpstr>
      <vt:lpstr>2_Office Theme</vt:lpstr>
      <vt:lpstr>4_Office Theme</vt:lpstr>
      <vt:lpstr>3_Office Theme</vt:lpstr>
      <vt:lpstr>5_Office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Mérnök-informatikus mesterszak</vt:lpstr>
      <vt:lpstr>PowerPoint-bemutató</vt:lpstr>
      <vt:lpstr>PowerPoint-bemutató</vt:lpstr>
      <vt:lpstr>PowerPoint-bemutató</vt:lpstr>
      <vt:lpstr>Mechatronikai mérnök mesterszak</vt:lpstr>
      <vt:lpstr>PowerPoint-bemutató</vt:lpstr>
      <vt:lpstr>PowerPoint-bemutató</vt:lpstr>
      <vt:lpstr>PowerPoint-bemutató</vt:lpstr>
      <vt:lpstr>PowerPoint-bemutató</vt:lpstr>
      <vt:lpstr>Sport-közgazdász mesterszak</vt:lpstr>
      <vt:lpstr>PowerPoint-bemutató</vt:lpstr>
      <vt:lpstr>PowerPoint-bemutató</vt:lpstr>
      <vt:lpstr>PowerPoint-bemutató</vt:lpstr>
      <vt:lpstr>PowerPoint-bemutató</vt:lpstr>
      <vt:lpstr>PowerPoint-bemutató</vt:lpstr>
      <vt:lpstr>Geo-informatika mesterszak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Dr. Pogátsnik Monika</cp:lastModifiedBy>
  <cp:revision>177</cp:revision>
  <dcterms:created xsi:type="dcterms:W3CDTF">2020-01-20T05:08:25Z</dcterms:created>
  <dcterms:modified xsi:type="dcterms:W3CDTF">2024-10-29T13:29:16Z</dcterms:modified>
</cp:coreProperties>
</file>